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0233600" cy="30175200"/>
  <p:notesSz cx="20104100" cy="15538450"/>
  <p:defaultTextStyle>
    <a:defPPr>
      <a:defRPr lang="en-US"/>
    </a:defPPr>
    <a:lvl1pPr marL="0" algn="l" defTabSz="838498" rtl="0" eaLnBrk="1" latinLnBrk="0" hangingPunct="1">
      <a:defRPr sz="3300" kern="1200">
        <a:solidFill>
          <a:schemeClr val="tx1"/>
        </a:solidFill>
        <a:latin typeface="+mn-lt"/>
        <a:ea typeface="+mn-ea"/>
        <a:cs typeface="+mn-cs"/>
      </a:defRPr>
    </a:lvl1pPr>
    <a:lvl2pPr marL="838498" algn="l" defTabSz="838498" rtl="0" eaLnBrk="1" latinLnBrk="0" hangingPunct="1">
      <a:defRPr sz="3300" kern="1200">
        <a:solidFill>
          <a:schemeClr val="tx1"/>
        </a:solidFill>
        <a:latin typeface="+mn-lt"/>
        <a:ea typeface="+mn-ea"/>
        <a:cs typeface="+mn-cs"/>
      </a:defRPr>
    </a:lvl2pPr>
    <a:lvl3pPr marL="1676995" algn="l" defTabSz="838498" rtl="0" eaLnBrk="1" latinLnBrk="0" hangingPunct="1">
      <a:defRPr sz="3300" kern="1200">
        <a:solidFill>
          <a:schemeClr val="tx1"/>
        </a:solidFill>
        <a:latin typeface="+mn-lt"/>
        <a:ea typeface="+mn-ea"/>
        <a:cs typeface="+mn-cs"/>
      </a:defRPr>
    </a:lvl3pPr>
    <a:lvl4pPr marL="2515494" algn="l" defTabSz="838498" rtl="0" eaLnBrk="1" latinLnBrk="0" hangingPunct="1">
      <a:defRPr sz="3300" kern="1200">
        <a:solidFill>
          <a:schemeClr val="tx1"/>
        </a:solidFill>
        <a:latin typeface="+mn-lt"/>
        <a:ea typeface="+mn-ea"/>
        <a:cs typeface="+mn-cs"/>
      </a:defRPr>
    </a:lvl4pPr>
    <a:lvl5pPr marL="3353992" algn="l" defTabSz="838498" rtl="0" eaLnBrk="1" latinLnBrk="0" hangingPunct="1">
      <a:defRPr sz="3300" kern="1200">
        <a:solidFill>
          <a:schemeClr val="tx1"/>
        </a:solidFill>
        <a:latin typeface="+mn-lt"/>
        <a:ea typeface="+mn-ea"/>
        <a:cs typeface="+mn-cs"/>
      </a:defRPr>
    </a:lvl5pPr>
    <a:lvl6pPr marL="4192490" algn="l" defTabSz="838498" rtl="0" eaLnBrk="1" latinLnBrk="0" hangingPunct="1">
      <a:defRPr sz="3300" kern="1200">
        <a:solidFill>
          <a:schemeClr val="tx1"/>
        </a:solidFill>
        <a:latin typeface="+mn-lt"/>
        <a:ea typeface="+mn-ea"/>
        <a:cs typeface="+mn-cs"/>
      </a:defRPr>
    </a:lvl6pPr>
    <a:lvl7pPr marL="5030987" algn="l" defTabSz="838498" rtl="0" eaLnBrk="1" latinLnBrk="0" hangingPunct="1">
      <a:defRPr sz="3300" kern="1200">
        <a:solidFill>
          <a:schemeClr val="tx1"/>
        </a:solidFill>
        <a:latin typeface="+mn-lt"/>
        <a:ea typeface="+mn-ea"/>
        <a:cs typeface="+mn-cs"/>
      </a:defRPr>
    </a:lvl7pPr>
    <a:lvl8pPr marL="5869484" algn="l" defTabSz="838498" rtl="0" eaLnBrk="1" latinLnBrk="0" hangingPunct="1">
      <a:defRPr sz="3300" kern="1200">
        <a:solidFill>
          <a:schemeClr val="tx1"/>
        </a:solidFill>
        <a:latin typeface="+mn-lt"/>
        <a:ea typeface="+mn-ea"/>
        <a:cs typeface="+mn-cs"/>
      </a:defRPr>
    </a:lvl8pPr>
    <a:lvl9pPr marL="6707983" algn="l" defTabSz="838498" rtl="0" eaLnBrk="1" latinLnBrk="0" hangingPunct="1">
      <a:defRPr sz="3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93">
          <p15:clr>
            <a:srgbClr val="A4A3A4"/>
          </p15:clr>
        </p15:guide>
        <p15:guide id="2" pos="43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498A1"/>
    <a:srgbClr val="F6A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434" autoAdjust="0"/>
  </p:normalViewPr>
  <p:slideViewPr>
    <p:cSldViewPr>
      <p:cViewPr varScale="1">
        <p:scale>
          <a:sx n="28" d="100"/>
          <a:sy n="28" d="100"/>
        </p:scale>
        <p:origin x="1768" y="200"/>
      </p:cViewPr>
      <p:guideLst>
        <p:guide orient="horz" pos="5593"/>
        <p:guide pos="432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794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79463"/>
          </a:xfrm>
          <a:prstGeom prst="rect">
            <a:avLst/>
          </a:prstGeom>
        </p:spPr>
        <p:txBody>
          <a:bodyPr vert="horz" lIns="91440" tIns="45720" rIns="91440" bIns="45720" rtlCol="0"/>
          <a:lstStyle>
            <a:lvl1pPr algn="r">
              <a:defRPr sz="1200"/>
            </a:lvl1pPr>
          </a:lstStyle>
          <a:p>
            <a:fld id="{F7A0AAA5-FEDE-469D-9E44-364AA1FF41D9}" type="datetimeFigureOut">
              <a:rPr lang="en-US" smtClean="0"/>
              <a:t>3/3/21</a:t>
            </a:fld>
            <a:endParaRPr lang="en-US"/>
          </a:p>
        </p:txBody>
      </p:sp>
      <p:sp>
        <p:nvSpPr>
          <p:cNvPr id="4" name="Slide Image Placeholder 3"/>
          <p:cNvSpPr>
            <a:spLocks noGrp="1" noRot="1" noChangeAspect="1"/>
          </p:cNvSpPr>
          <p:nvPr>
            <p:ph type="sldImg" idx="2"/>
          </p:nvPr>
        </p:nvSpPr>
        <p:spPr>
          <a:xfrm>
            <a:off x="6556375" y="1943100"/>
            <a:ext cx="6991350" cy="5243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477125"/>
            <a:ext cx="16084550" cy="61198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758988"/>
            <a:ext cx="8712200" cy="779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758988"/>
            <a:ext cx="8712200" cy="779462"/>
          </a:xfrm>
          <a:prstGeom prst="rect">
            <a:avLst/>
          </a:prstGeom>
        </p:spPr>
        <p:txBody>
          <a:bodyPr vert="horz" lIns="91440" tIns="45720" rIns="91440" bIns="45720" rtlCol="0" anchor="b"/>
          <a:lstStyle>
            <a:lvl1pPr algn="r">
              <a:defRPr sz="1200"/>
            </a:lvl1pPr>
          </a:lstStyle>
          <a:p>
            <a:fld id="{A2C73040-37A8-4D98-80BE-4F26489B6221}" type="slidenum">
              <a:rPr lang="en-US" smtClean="0"/>
              <a:t>‹#›</a:t>
            </a:fld>
            <a:endParaRPr lang="en-US"/>
          </a:p>
        </p:txBody>
      </p:sp>
    </p:spTree>
    <p:extLst>
      <p:ext uri="{BB962C8B-B14F-4D97-AF65-F5344CB8AC3E}">
        <p14:creationId xmlns:p14="http://schemas.microsoft.com/office/powerpoint/2010/main" val="3071569510"/>
      </p:ext>
    </p:extLst>
  </p:cSld>
  <p:clrMap bg1="lt1" tx1="dk1" bg2="lt2" tx2="dk2" accent1="accent1" accent2="accent2" accent3="accent3" accent4="accent4" accent5="accent5" accent6="accent6" hlink="hlink" folHlink="folHlink"/>
  <p:notesStyle>
    <a:lvl1pPr marL="0" algn="l" defTabSz="914334" rtl="0" eaLnBrk="1" latinLnBrk="0" hangingPunct="1">
      <a:defRPr sz="1200" kern="1200">
        <a:solidFill>
          <a:schemeClr val="tx1"/>
        </a:solidFill>
        <a:latin typeface="+mn-lt"/>
        <a:ea typeface="+mn-ea"/>
        <a:cs typeface="+mn-cs"/>
      </a:defRPr>
    </a:lvl1pPr>
    <a:lvl2pPr marL="457168" algn="l" defTabSz="914334" rtl="0" eaLnBrk="1" latinLnBrk="0" hangingPunct="1">
      <a:defRPr sz="1200" kern="1200">
        <a:solidFill>
          <a:schemeClr val="tx1"/>
        </a:solidFill>
        <a:latin typeface="+mn-lt"/>
        <a:ea typeface="+mn-ea"/>
        <a:cs typeface="+mn-cs"/>
      </a:defRPr>
    </a:lvl2pPr>
    <a:lvl3pPr marL="914334" algn="l" defTabSz="914334" rtl="0" eaLnBrk="1" latinLnBrk="0" hangingPunct="1">
      <a:defRPr sz="1200" kern="1200">
        <a:solidFill>
          <a:schemeClr val="tx1"/>
        </a:solidFill>
        <a:latin typeface="+mn-lt"/>
        <a:ea typeface="+mn-ea"/>
        <a:cs typeface="+mn-cs"/>
      </a:defRPr>
    </a:lvl3pPr>
    <a:lvl4pPr marL="1371502" algn="l" defTabSz="914334" rtl="0" eaLnBrk="1" latinLnBrk="0" hangingPunct="1">
      <a:defRPr sz="1200" kern="1200">
        <a:solidFill>
          <a:schemeClr val="tx1"/>
        </a:solidFill>
        <a:latin typeface="+mn-lt"/>
        <a:ea typeface="+mn-ea"/>
        <a:cs typeface="+mn-cs"/>
      </a:defRPr>
    </a:lvl4pPr>
    <a:lvl5pPr marL="1828668" algn="l" defTabSz="914334" rtl="0" eaLnBrk="1" latinLnBrk="0" hangingPunct="1">
      <a:defRPr sz="1200" kern="1200">
        <a:solidFill>
          <a:schemeClr val="tx1"/>
        </a:solidFill>
        <a:latin typeface="+mn-lt"/>
        <a:ea typeface="+mn-ea"/>
        <a:cs typeface="+mn-cs"/>
      </a:defRPr>
    </a:lvl5pPr>
    <a:lvl6pPr marL="2285836" algn="l" defTabSz="914334" rtl="0" eaLnBrk="1" latinLnBrk="0" hangingPunct="1">
      <a:defRPr sz="1200" kern="1200">
        <a:solidFill>
          <a:schemeClr val="tx1"/>
        </a:solidFill>
        <a:latin typeface="+mn-lt"/>
        <a:ea typeface="+mn-ea"/>
        <a:cs typeface="+mn-cs"/>
      </a:defRPr>
    </a:lvl6pPr>
    <a:lvl7pPr marL="2743003" algn="l" defTabSz="914334" rtl="0" eaLnBrk="1" latinLnBrk="0" hangingPunct="1">
      <a:defRPr sz="1200" kern="1200">
        <a:solidFill>
          <a:schemeClr val="tx1"/>
        </a:solidFill>
        <a:latin typeface="+mn-lt"/>
        <a:ea typeface="+mn-ea"/>
        <a:cs typeface="+mn-cs"/>
      </a:defRPr>
    </a:lvl7pPr>
    <a:lvl8pPr marL="3200170" algn="l" defTabSz="914334" rtl="0" eaLnBrk="1" latinLnBrk="0" hangingPunct="1">
      <a:defRPr sz="1200" kern="1200">
        <a:solidFill>
          <a:schemeClr val="tx1"/>
        </a:solidFill>
        <a:latin typeface="+mn-lt"/>
        <a:ea typeface="+mn-ea"/>
        <a:cs typeface="+mn-cs"/>
      </a:defRPr>
    </a:lvl8pPr>
    <a:lvl9pPr marL="3657337" algn="l" defTabSz="914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75" y="1943100"/>
            <a:ext cx="6991350" cy="5243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73040-37A8-4D98-80BE-4F26489B6221}" type="slidenum">
              <a:rPr lang="en-US" smtClean="0"/>
              <a:t>1</a:t>
            </a:fld>
            <a:endParaRPr lang="en-US"/>
          </a:p>
        </p:txBody>
      </p:sp>
    </p:spTree>
    <p:extLst>
      <p:ext uri="{BB962C8B-B14F-4D97-AF65-F5344CB8AC3E}">
        <p14:creationId xmlns:p14="http://schemas.microsoft.com/office/powerpoint/2010/main" val="200970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017520" y="9354315"/>
            <a:ext cx="34198562" cy="113877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035040" y="16898115"/>
            <a:ext cx="2816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93788" y="1674876"/>
            <a:ext cx="37846031" cy="2092881"/>
          </a:xfrm>
        </p:spPr>
        <p:txBody>
          <a:bodyPr lIns="0" tIns="0" rIns="0" bIns="0"/>
          <a:lstStyle>
            <a:lvl1pPr>
              <a:defRPr sz="13600" b="0" i="0">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93788" y="1674876"/>
            <a:ext cx="37846031" cy="2092881"/>
          </a:xfrm>
        </p:spPr>
        <p:txBody>
          <a:bodyPr lIns="0" tIns="0" rIns="0" bIns="0"/>
          <a:lstStyle>
            <a:lvl1pPr>
              <a:defRPr sz="13600" b="0" i="0">
                <a:solidFill>
                  <a:srgbClr val="231F20"/>
                </a:solidFill>
                <a:latin typeface="Calibri"/>
                <a:cs typeface="Calibri"/>
              </a:defRPr>
            </a:lvl1pPr>
          </a:lstStyle>
          <a:p>
            <a:endParaRPr/>
          </a:p>
        </p:txBody>
      </p:sp>
      <p:sp>
        <p:nvSpPr>
          <p:cNvPr id="3" name="Holder 3"/>
          <p:cNvSpPr>
            <a:spLocks noGrp="1"/>
          </p:cNvSpPr>
          <p:nvPr>
            <p:ph sz="half" idx="2"/>
          </p:nvPr>
        </p:nvSpPr>
        <p:spPr>
          <a:xfrm>
            <a:off x="2011683" y="6940299"/>
            <a:ext cx="1750161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0720306" y="6940299"/>
            <a:ext cx="1750161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93788" y="1674876"/>
            <a:ext cx="37846031" cy="2092881"/>
          </a:xfrm>
        </p:spPr>
        <p:txBody>
          <a:bodyPr lIns="0" tIns="0" rIns="0" bIns="0"/>
          <a:lstStyle>
            <a:lvl1pPr>
              <a:defRPr sz="13600" b="0" i="0">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010544"/>
            <a:ext cx="40233600" cy="345283"/>
          </a:xfrm>
          <a:custGeom>
            <a:avLst/>
            <a:gdLst/>
            <a:ahLst/>
            <a:cxnLst/>
            <a:rect l="l" t="t" r="r" b="b"/>
            <a:pathLst>
              <a:path w="20104100" h="177800">
                <a:moveTo>
                  <a:pt x="0" y="177687"/>
                </a:moveTo>
                <a:lnTo>
                  <a:pt x="20104099" y="177687"/>
                </a:lnTo>
                <a:lnTo>
                  <a:pt x="20104099" y="0"/>
                </a:lnTo>
                <a:lnTo>
                  <a:pt x="0" y="0"/>
                </a:lnTo>
                <a:lnTo>
                  <a:pt x="0" y="177687"/>
                </a:lnTo>
                <a:close/>
              </a:path>
            </a:pathLst>
          </a:custGeom>
          <a:solidFill>
            <a:srgbClr val="FFB016"/>
          </a:solidFill>
        </p:spPr>
        <p:txBody>
          <a:bodyPr wrap="square" lIns="0" tIns="0" rIns="0" bIns="0" rtlCol="0"/>
          <a:lstStyle/>
          <a:p>
            <a:endParaRPr/>
          </a:p>
        </p:txBody>
      </p:sp>
      <p:sp>
        <p:nvSpPr>
          <p:cNvPr id="2" name="Holder 2"/>
          <p:cNvSpPr>
            <a:spLocks noGrp="1"/>
          </p:cNvSpPr>
          <p:nvPr>
            <p:ph type="title"/>
          </p:nvPr>
        </p:nvSpPr>
        <p:spPr>
          <a:xfrm>
            <a:off x="1193788" y="1674876"/>
            <a:ext cx="37846031" cy="1138773"/>
          </a:xfrm>
          <a:prstGeom prst="rect">
            <a:avLst/>
          </a:prstGeom>
        </p:spPr>
        <p:txBody>
          <a:bodyPr wrap="square" lIns="0" tIns="0" rIns="0" bIns="0">
            <a:spAutoFit/>
          </a:bodyPr>
          <a:lstStyle>
            <a:lvl1pPr>
              <a:defRPr sz="7400" b="0" i="0">
                <a:solidFill>
                  <a:srgbClr val="231F20"/>
                </a:solidFill>
                <a:latin typeface="Calibri"/>
                <a:cs typeface="Calibri"/>
              </a:defRPr>
            </a:lvl1pPr>
          </a:lstStyle>
          <a:p>
            <a:endParaRPr/>
          </a:p>
        </p:txBody>
      </p:sp>
      <p:sp>
        <p:nvSpPr>
          <p:cNvPr id="3" name="Holder 3"/>
          <p:cNvSpPr>
            <a:spLocks noGrp="1"/>
          </p:cNvSpPr>
          <p:nvPr>
            <p:ph type="body" idx="1"/>
          </p:nvPr>
        </p:nvSpPr>
        <p:spPr>
          <a:xfrm>
            <a:off x="2011680" y="6940299"/>
            <a:ext cx="362102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3679424" y="28062938"/>
            <a:ext cx="12874752" cy="507831"/>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011681" y="28062938"/>
            <a:ext cx="9253728" cy="507831"/>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3/3/21</a:t>
            </a:fld>
            <a:endParaRPr lang="en-US"/>
          </a:p>
        </p:txBody>
      </p:sp>
      <p:sp>
        <p:nvSpPr>
          <p:cNvPr id="6" name="Holder 6"/>
          <p:cNvSpPr>
            <a:spLocks noGrp="1"/>
          </p:cNvSpPr>
          <p:nvPr>
            <p:ph type="sldNum" sz="quarter" idx="7"/>
          </p:nvPr>
        </p:nvSpPr>
        <p:spPr>
          <a:xfrm>
            <a:off x="28968195" y="28062938"/>
            <a:ext cx="9253728" cy="507831"/>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838498">
        <a:defRPr>
          <a:latin typeface="+mn-lt"/>
          <a:ea typeface="+mn-ea"/>
          <a:cs typeface="+mn-cs"/>
        </a:defRPr>
      </a:lvl2pPr>
      <a:lvl3pPr marL="1676995">
        <a:defRPr>
          <a:latin typeface="+mn-lt"/>
          <a:ea typeface="+mn-ea"/>
          <a:cs typeface="+mn-cs"/>
        </a:defRPr>
      </a:lvl3pPr>
      <a:lvl4pPr marL="2515494">
        <a:defRPr>
          <a:latin typeface="+mn-lt"/>
          <a:ea typeface="+mn-ea"/>
          <a:cs typeface="+mn-cs"/>
        </a:defRPr>
      </a:lvl4pPr>
      <a:lvl5pPr marL="3353992">
        <a:defRPr>
          <a:latin typeface="+mn-lt"/>
          <a:ea typeface="+mn-ea"/>
          <a:cs typeface="+mn-cs"/>
        </a:defRPr>
      </a:lvl5pPr>
      <a:lvl6pPr marL="4192490">
        <a:defRPr>
          <a:latin typeface="+mn-lt"/>
          <a:ea typeface="+mn-ea"/>
          <a:cs typeface="+mn-cs"/>
        </a:defRPr>
      </a:lvl6pPr>
      <a:lvl7pPr marL="5030987">
        <a:defRPr>
          <a:latin typeface="+mn-lt"/>
          <a:ea typeface="+mn-ea"/>
          <a:cs typeface="+mn-cs"/>
        </a:defRPr>
      </a:lvl7pPr>
      <a:lvl8pPr marL="5869484">
        <a:defRPr>
          <a:latin typeface="+mn-lt"/>
          <a:ea typeface="+mn-ea"/>
          <a:cs typeface="+mn-cs"/>
        </a:defRPr>
      </a:lvl8pPr>
      <a:lvl9pPr marL="6707983">
        <a:defRPr>
          <a:latin typeface="+mn-lt"/>
          <a:ea typeface="+mn-ea"/>
          <a:cs typeface="+mn-cs"/>
        </a:defRPr>
      </a:lvl9pPr>
    </p:bodyStyle>
    <p:otherStyle>
      <a:lvl1pPr marL="0">
        <a:defRPr>
          <a:latin typeface="+mn-lt"/>
          <a:ea typeface="+mn-ea"/>
          <a:cs typeface="+mn-cs"/>
        </a:defRPr>
      </a:lvl1pPr>
      <a:lvl2pPr marL="838498">
        <a:defRPr>
          <a:latin typeface="+mn-lt"/>
          <a:ea typeface="+mn-ea"/>
          <a:cs typeface="+mn-cs"/>
        </a:defRPr>
      </a:lvl2pPr>
      <a:lvl3pPr marL="1676995">
        <a:defRPr>
          <a:latin typeface="+mn-lt"/>
          <a:ea typeface="+mn-ea"/>
          <a:cs typeface="+mn-cs"/>
        </a:defRPr>
      </a:lvl3pPr>
      <a:lvl4pPr marL="2515494">
        <a:defRPr>
          <a:latin typeface="+mn-lt"/>
          <a:ea typeface="+mn-ea"/>
          <a:cs typeface="+mn-cs"/>
        </a:defRPr>
      </a:lvl4pPr>
      <a:lvl5pPr marL="3353992">
        <a:defRPr>
          <a:latin typeface="+mn-lt"/>
          <a:ea typeface="+mn-ea"/>
          <a:cs typeface="+mn-cs"/>
        </a:defRPr>
      </a:lvl5pPr>
      <a:lvl6pPr marL="4192490">
        <a:defRPr>
          <a:latin typeface="+mn-lt"/>
          <a:ea typeface="+mn-ea"/>
          <a:cs typeface="+mn-cs"/>
        </a:defRPr>
      </a:lvl6pPr>
      <a:lvl7pPr marL="5030987">
        <a:defRPr>
          <a:latin typeface="+mn-lt"/>
          <a:ea typeface="+mn-ea"/>
          <a:cs typeface="+mn-cs"/>
        </a:defRPr>
      </a:lvl7pPr>
      <a:lvl8pPr marL="5869484">
        <a:defRPr>
          <a:latin typeface="+mn-lt"/>
          <a:ea typeface="+mn-ea"/>
          <a:cs typeface="+mn-cs"/>
        </a:defRPr>
      </a:lvl8pPr>
      <a:lvl9pPr marL="670798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1.emf"/><Relationship Id="rId10" Type="http://schemas.openxmlformats.org/officeDocument/2006/relationships/image" Target="../media/image2.emf"/><Relationship Id="rId4" Type="http://schemas.openxmlformats.org/officeDocument/2006/relationships/package" Target="../embeddings/Microsoft_Word_Document.docx"/><Relationship Id="rId9"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10"/>
          <p:cNvSpPr txBox="1"/>
          <p:nvPr/>
        </p:nvSpPr>
        <p:spPr>
          <a:xfrm>
            <a:off x="914400" y="12894866"/>
            <a:ext cx="8915400" cy="3488134"/>
          </a:xfrm>
          <a:prstGeom prst="rect">
            <a:avLst/>
          </a:prstGeom>
          <a:ln>
            <a:noFill/>
          </a:ln>
        </p:spPr>
        <p:txBody>
          <a:bodyPr vert="horz" wrap="square" lIns="0" tIns="0" rIns="0" bIns="0" rtlCol="0">
            <a:spAutoFit/>
          </a:bodyPr>
          <a:lstStyle/>
          <a:p>
            <a:pPr marL="223838" algn="ctr">
              <a:spcAft>
                <a:spcPts val="800"/>
              </a:spcAft>
            </a:pPr>
            <a:r>
              <a:rPr lang="en-US" sz="2800" b="1" dirty="0">
                <a:solidFill>
                  <a:srgbClr val="0000FF"/>
                </a:solidFill>
                <a:cs typeface="Gotham Medium"/>
              </a:rPr>
              <a:t>RESEARCH QUESTIONS</a:t>
            </a:r>
          </a:p>
          <a:p>
            <a:pPr marL="681038" lvl="0" indent="-457200">
              <a:buFont typeface="+mj-lt"/>
              <a:buAutoNum type="arabicParenR"/>
            </a:pPr>
            <a:r>
              <a:rPr lang="en-US" sz="2400" dirty="0"/>
              <a:t>What factors support productive co-teaching?</a:t>
            </a:r>
          </a:p>
          <a:p>
            <a:pPr marL="681038" lvl="0" indent="-457200">
              <a:buFont typeface="+mj-lt"/>
              <a:buAutoNum type="arabicParenR"/>
            </a:pPr>
            <a:r>
              <a:rPr lang="en-US" sz="2400" dirty="0"/>
              <a:t>How do co-teaching teams define co-teaching?</a:t>
            </a:r>
          </a:p>
          <a:p>
            <a:pPr marL="681038" lvl="0" indent="-457200">
              <a:buFont typeface="+mj-lt"/>
              <a:buAutoNum type="arabicParenR"/>
            </a:pPr>
            <a:r>
              <a:rPr lang="en-US" sz="2400" dirty="0"/>
              <a:t>How do co-teaching teams perceive their collaborative professional practice, including:</a:t>
            </a:r>
          </a:p>
          <a:p>
            <a:pPr marL="1090613" lvl="0" indent="-403225">
              <a:buFont typeface="Arial"/>
              <a:buChar char="•"/>
            </a:pPr>
            <a:r>
              <a:rPr lang="en-US" sz="2400" dirty="0"/>
              <a:t>co-teaching overall</a:t>
            </a:r>
          </a:p>
          <a:p>
            <a:pPr marL="1090613" lvl="0" indent="-403225">
              <a:buFont typeface="Arial"/>
              <a:buChar char="•"/>
            </a:pPr>
            <a:r>
              <a:rPr lang="en-US" sz="2400" dirty="0"/>
              <a:t>specific co-teaching approaches (e.g., one teach, one assist; one teach, one observe, parallel teaching, station teaching, alternative teaching, and team teaching)?  </a:t>
            </a:r>
            <a:endParaRPr lang="en-US" sz="2800" dirty="0">
              <a:latin typeface="+mj-lt"/>
            </a:endParaRPr>
          </a:p>
        </p:txBody>
      </p:sp>
      <p:sp>
        <p:nvSpPr>
          <p:cNvPr id="78" name="object 19"/>
          <p:cNvSpPr txBox="1"/>
          <p:nvPr/>
        </p:nvSpPr>
        <p:spPr>
          <a:xfrm>
            <a:off x="838200" y="16915686"/>
            <a:ext cx="9067800" cy="4801314"/>
          </a:xfrm>
          <a:prstGeom prst="rect">
            <a:avLst/>
          </a:prstGeom>
          <a:ln>
            <a:noFill/>
          </a:ln>
        </p:spPr>
        <p:txBody>
          <a:bodyPr vert="horz" wrap="square" lIns="0" tIns="0" rIns="0" bIns="0" rtlCol="0">
            <a:spAutoFit/>
          </a:bodyPr>
          <a:lstStyle/>
          <a:p>
            <a:pPr marL="23293" algn="ctr">
              <a:spcBef>
                <a:spcPts val="400"/>
              </a:spcBef>
              <a:spcAft>
                <a:spcPts val="800"/>
              </a:spcAft>
            </a:pPr>
            <a:r>
              <a:rPr lang="en-US" sz="2800" b="1" dirty="0">
                <a:solidFill>
                  <a:srgbClr val="0000FF"/>
                </a:solidFill>
                <a:cs typeface="Gotham Medium"/>
              </a:rPr>
              <a:t>METHODS</a:t>
            </a:r>
          </a:p>
          <a:p>
            <a:pPr marL="565150" marR="9316" indent="-400050">
              <a:spcAft>
                <a:spcPts val="800"/>
              </a:spcAft>
              <a:buFont typeface="Arial"/>
              <a:buChar char="•"/>
              <a:tabLst>
                <a:tab pos="7996238" algn="l"/>
              </a:tabLst>
            </a:pPr>
            <a:r>
              <a:rPr lang="en-US" sz="2400" b="1" dirty="0"/>
              <a:t>OVERVIEW: </a:t>
            </a:r>
            <a:r>
              <a:rPr lang="en-US" sz="2400" dirty="0">
                <a:solidFill>
                  <a:srgbClr val="000000"/>
                </a:solidFill>
              </a:rPr>
              <a:t>2 years of ongoing</a:t>
            </a:r>
            <a:r>
              <a:rPr lang="en-US" sz="2400" dirty="0"/>
              <a:t>, small-scale study investigates how supported, co-teaching practices may enhance engagement with math discourse in linguistically diverse elementary school classrooms. </a:t>
            </a:r>
          </a:p>
          <a:p>
            <a:pPr marL="565150" marR="9316" indent="-400050">
              <a:spcAft>
                <a:spcPts val="800"/>
              </a:spcAft>
              <a:buFont typeface="Arial"/>
              <a:buChar char="•"/>
              <a:tabLst>
                <a:tab pos="7996238" algn="l"/>
              </a:tabLst>
            </a:pPr>
            <a:r>
              <a:rPr lang="en-US" sz="2400" b="1" dirty="0"/>
              <a:t>PARTICIPANTS: </a:t>
            </a:r>
            <a:r>
              <a:rPr lang="en-US" sz="2400" dirty="0"/>
              <a:t>7 co-teaching teams: one experienced teacher &amp; one master’s intern (post-student teaching). Professional development (PD) and collaborative support in co-teaching and math discourse.</a:t>
            </a:r>
          </a:p>
          <a:p>
            <a:pPr marL="565150" marR="9316" indent="-400050">
              <a:spcAft>
                <a:spcPts val="800"/>
              </a:spcAft>
              <a:buFont typeface="Arial"/>
              <a:buChar char="•"/>
              <a:tabLst>
                <a:tab pos="7996238" algn="l"/>
              </a:tabLst>
            </a:pPr>
            <a:r>
              <a:rPr lang="en-US" sz="2400" b="1" dirty="0"/>
              <a:t>DATA: </a:t>
            </a:r>
            <a:r>
              <a:rPr lang="en-US" sz="2400" dirty="0"/>
              <a:t> Interviews (audio &amp; video recordings &amp; transcriptions) and written reflections. The concept of </a:t>
            </a:r>
            <a:r>
              <a:rPr lang="en-US" sz="2400" dirty="0" err="1"/>
              <a:t>cogenerative</a:t>
            </a:r>
            <a:r>
              <a:rPr lang="en-US" sz="2400" dirty="0"/>
              <a:t> dialogue (Tobin &amp; Roth, 2005) frames the ongoing qualitative analysis (Creswell, 1998). </a:t>
            </a:r>
          </a:p>
        </p:txBody>
      </p:sp>
      <p:graphicFrame>
        <p:nvGraphicFramePr>
          <p:cNvPr id="18" name="Object 17"/>
          <p:cNvGraphicFramePr>
            <a:graphicFrameLocks noChangeAspect="1"/>
          </p:cNvGraphicFramePr>
          <p:nvPr>
            <p:extLst>
              <p:ext uri="{D42A27DB-BD31-4B8C-83A1-F6EECF244321}">
                <p14:modId xmlns:p14="http://schemas.microsoft.com/office/powerpoint/2010/main" val="2222044005"/>
              </p:ext>
            </p:extLst>
          </p:nvPr>
        </p:nvGraphicFramePr>
        <p:xfrm>
          <a:off x="23545800" y="6935788"/>
          <a:ext cx="11212264" cy="9371012"/>
        </p:xfrm>
        <a:graphic>
          <a:graphicData uri="http://schemas.openxmlformats.org/presentationml/2006/ole">
            <mc:AlternateContent xmlns:mc="http://schemas.openxmlformats.org/markup-compatibility/2006">
              <mc:Choice xmlns:v="urn:schemas-microsoft-com:vml" Requires="v">
                <p:oleObj spid="_x0000_s1219" name="Document" r:id="rId4" imgW="6083300" imgH="4902200" progId="Word.Document.12">
                  <p:embed/>
                </p:oleObj>
              </mc:Choice>
              <mc:Fallback>
                <p:oleObj name="Document" r:id="rId4" imgW="6083300" imgH="4902200" progId="Word.Document.12">
                  <p:embed/>
                  <p:pic>
                    <p:nvPicPr>
                      <p:cNvPr id="0" name=""/>
                      <p:cNvPicPr/>
                      <p:nvPr/>
                    </p:nvPicPr>
                    <p:blipFill>
                      <a:blip r:embed="rId5"/>
                      <a:stretch>
                        <a:fillRect/>
                      </a:stretch>
                    </p:blipFill>
                    <p:spPr>
                      <a:xfrm>
                        <a:off x="23545800" y="6935788"/>
                        <a:ext cx="11212264" cy="9371012"/>
                      </a:xfrm>
                      <a:prstGeom prst="rect">
                        <a:avLst/>
                      </a:prstGeom>
                    </p:spPr>
                  </p:pic>
                </p:oleObj>
              </mc:Fallback>
            </mc:AlternateContent>
          </a:graphicData>
        </a:graphic>
      </p:graphicFrame>
      <p:sp>
        <p:nvSpPr>
          <p:cNvPr id="56" name="object 14"/>
          <p:cNvSpPr txBox="1"/>
          <p:nvPr/>
        </p:nvSpPr>
        <p:spPr>
          <a:xfrm>
            <a:off x="30632400" y="17373600"/>
            <a:ext cx="8686800" cy="7746350"/>
          </a:xfrm>
          <a:prstGeom prst="rect">
            <a:avLst/>
          </a:prstGeom>
          <a:ln>
            <a:noFill/>
          </a:ln>
        </p:spPr>
        <p:txBody>
          <a:bodyPr vert="horz" wrap="square" lIns="0" tIns="0" rIns="0" bIns="0" rtlCol="0">
            <a:spAutoFit/>
          </a:bodyPr>
          <a:lstStyle/>
          <a:p>
            <a:pPr marL="269875" marR="9317">
              <a:spcAft>
                <a:spcPts val="600"/>
              </a:spcAft>
              <a:tabLst>
                <a:tab pos="6288088" algn="l"/>
                <a:tab pos="6350000" algn="l"/>
                <a:tab pos="15084425" algn="l"/>
              </a:tabLst>
            </a:pPr>
            <a:r>
              <a:rPr lang="en-US" sz="2400" dirty="0"/>
              <a:t>This research documents voices of co-teachers, describing their collaborative practice in culturally and linguistically diverse classrooms. These voices, informed by qualitative data analysis, highlight the potential for co-teaching as a means of supporting the “dreams, possibilities, and necessity of public education” (AERA theme) that is responsive to the diverse learning needs of students and teachers. </a:t>
            </a:r>
          </a:p>
          <a:p>
            <a:pPr marL="269875" marR="9317">
              <a:spcAft>
                <a:spcPts val="600"/>
              </a:spcAft>
              <a:tabLst>
                <a:tab pos="6288088" algn="l"/>
                <a:tab pos="6350000" algn="l"/>
                <a:tab pos="15084425" algn="l"/>
              </a:tabLst>
            </a:pPr>
            <a:r>
              <a:rPr lang="en-US" sz="2400" dirty="0"/>
              <a:t>The co-teachers’ definitions, along with each team’s perceptions of professional co-teaching practice, emphasize the three interacting factors (focused PD, co-planning, co-teaching practices) which must be considered when designing and implementing productive co-teaching experiences. In summary, </a:t>
            </a:r>
            <a:r>
              <a:rPr lang="en-US" sz="2400" b="1" dirty="0"/>
              <a:t>co-teaching</a:t>
            </a:r>
            <a:r>
              <a:rPr lang="en-US" sz="2400" dirty="0"/>
              <a:t>, when accompanied by </a:t>
            </a:r>
            <a:r>
              <a:rPr lang="en-US" sz="2400" b="1" dirty="0"/>
              <a:t>focused PD </a:t>
            </a:r>
            <a:r>
              <a:rPr lang="en-US" sz="2400" dirty="0"/>
              <a:t>and </a:t>
            </a:r>
            <a:r>
              <a:rPr lang="en-US" sz="2400" b="1" dirty="0"/>
              <a:t>co-planning </a:t>
            </a:r>
            <a:r>
              <a:rPr lang="en-US" sz="2400" dirty="0"/>
              <a:t>opportunities, have the potential to increase </a:t>
            </a:r>
            <a:r>
              <a:rPr lang="en-US" sz="2400" b="1" dirty="0"/>
              <a:t>student-teacher interaction</a:t>
            </a:r>
            <a:r>
              <a:rPr lang="en-US" sz="2400" dirty="0"/>
              <a:t>, </a:t>
            </a:r>
            <a:r>
              <a:rPr lang="en-US" sz="2400" b="1" dirty="0"/>
              <a:t>instructional flexibility</a:t>
            </a:r>
            <a:r>
              <a:rPr lang="en-US" sz="2400" dirty="0"/>
              <a:t>, and </a:t>
            </a:r>
            <a:r>
              <a:rPr lang="en-US" sz="2400" b="1" dirty="0"/>
              <a:t>attention to student needs </a:t>
            </a:r>
            <a:r>
              <a:rPr lang="en-US" sz="2400" dirty="0"/>
              <a:t>– and, thus, may promote </a:t>
            </a:r>
            <a:r>
              <a:rPr lang="en-US" sz="2400" b="1" dirty="0"/>
              <a:t>positive student learning outcomes</a:t>
            </a:r>
            <a:r>
              <a:rPr lang="en-US" sz="2400" dirty="0"/>
              <a:t>. </a:t>
            </a:r>
          </a:p>
          <a:p>
            <a:pPr marL="269875" marR="9317">
              <a:tabLst>
                <a:tab pos="6288088" algn="l"/>
                <a:tab pos="6350000" algn="l"/>
                <a:tab pos="15084425" algn="l"/>
              </a:tabLst>
            </a:pPr>
            <a:r>
              <a:rPr lang="en-US" sz="2400" dirty="0"/>
              <a:t>This work is significant because it has the potential to identify best practices, strategies, and tools to support teacher education and PD with specific emphasis on co-teaching in culturally and linguistically diverse classrooms.</a:t>
            </a:r>
            <a:endParaRPr sz="2400" dirty="0">
              <a:cs typeface="Arial"/>
            </a:endParaRPr>
          </a:p>
        </p:txBody>
      </p:sp>
      <p:sp>
        <p:nvSpPr>
          <p:cNvPr id="14" name="object 14"/>
          <p:cNvSpPr txBox="1"/>
          <p:nvPr/>
        </p:nvSpPr>
        <p:spPr>
          <a:xfrm>
            <a:off x="23850600" y="16764000"/>
            <a:ext cx="15392400" cy="430887"/>
          </a:xfrm>
          <a:prstGeom prst="rect">
            <a:avLst/>
          </a:prstGeom>
          <a:ln>
            <a:noFill/>
          </a:ln>
        </p:spPr>
        <p:txBody>
          <a:bodyPr vert="horz" wrap="square" lIns="0" tIns="0" rIns="0" bIns="0" rtlCol="0">
            <a:spAutoFit/>
          </a:bodyPr>
          <a:lstStyle/>
          <a:p>
            <a:pPr marL="269856" algn="ctr">
              <a:tabLst>
                <a:tab pos="15083341" algn="l"/>
              </a:tabLst>
            </a:pPr>
            <a:r>
              <a:rPr sz="2800" b="1" dirty="0">
                <a:solidFill>
                  <a:srgbClr val="0000FF"/>
                </a:solidFill>
                <a:cs typeface="Gotham Medium"/>
              </a:rPr>
              <a:t>RESULTS</a:t>
            </a:r>
            <a:r>
              <a:rPr lang="en-US" sz="2800" b="1" dirty="0">
                <a:solidFill>
                  <a:srgbClr val="0000FF"/>
                </a:solidFill>
                <a:cs typeface="Gotham Medium"/>
              </a:rPr>
              <a:t> &amp; DISCUSSION</a:t>
            </a:r>
            <a:endParaRPr sz="2800" dirty="0">
              <a:solidFill>
                <a:srgbClr val="0000FF"/>
              </a:solidFill>
              <a:cs typeface="Gotham Medium"/>
            </a:endParaRPr>
          </a:p>
        </p:txBody>
      </p:sp>
      <p:sp>
        <p:nvSpPr>
          <p:cNvPr id="88" name="object 10"/>
          <p:cNvSpPr txBox="1"/>
          <p:nvPr/>
        </p:nvSpPr>
        <p:spPr>
          <a:xfrm>
            <a:off x="11201400" y="6019800"/>
            <a:ext cx="11125200" cy="1046440"/>
          </a:xfrm>
          <a:prstGeom prst="rect">
            <a:avLst/>
          </a:prstGeom>
          <a:ln>
            <a:noFill/>
          </a:ln>
        </p:spPr>
        <p:txBody>
          <a:bodyPr vert="horz" wrap="square" lIns="0" tIns="0" rIns="0" bIns="0" rtlCol="0">
            <a:spAutoFit/>
          </a:bodyPr>
          <a:lstStyle/>
          <a:p>
            <a:pPr marL="23293" algn="ctr"/>
            <a:r>
              <a:rPr lang="en-US" sz="4000" b="1" dirty="0">
                <a:solidFill>
                  <a:srgbClr val="0000FF"/>
                </a:solidFill>
                <a:latin typeface="+mj-lt"/>
                <a:cs typeface="Gotham Medium"/>
              </a:rPr>
              <a:t> </a:t>
            </a:r>
            <a:r>
              <a:rPr lang="en-US" sz="2800" b="1" dirty="0">
                <a:solidFill>
                  <a:srgbClr val="0000FF"/>
                </a:solidFill>
                <a:latin typeface="+mj-lt"/>
                <a:cs typeface="Gotham Medium"/>
              </a:rPr>
              <a:t>CO-TEACHING APPROACHES WITH </a:t>
            </a:r>
          </a:p>
          <a:p>
            <a:pPr marL="23293" algn="ctr"/>
            <a:r>
              <a:rPr lang="en-US" sz="2800" b="1" dirty="0">
                <a:solidFill>
                  <a:srgbClr val="0000FF"/>
                </a:solidFill>
                <a:latin typeface="+mj-lt"/>
                <a:cs typeface="Gotham Medium"/>
              </a:rPr>
              <a:t>BENEFITS NOTED BY CO-TEACHING TEAMS</a:t>
            </a:r>
            <a:endParaRPr lang="en-US" sz="2800" dirty="0">
              <a:latin typeface="+mj-lt"/>
            </a:endParaRPr>
          </a:p>
        </p:txBody>
      </p:sp>
      <p:pic>
        <p:nvPicPr>
          <p:cNvPr id="91" name="Picture 90"/>
          <p:cNvPicPr>
            <a:picLocks noChangeAspect="1"/>
          </p:cNvPicPr>
          <p:nvPr/>
        </p:nvPicPr>
        <p:blipFill>
          <a:blip r:embed="rId6"/>
          <a:stretch>
            <a:fillRect/>
          </a:stretch>
        </p:blipFill>
        <p:spPr>
          <a:xfrm>
            <a:off x="33756600" y="7239000"/>
            <a:ext cx="5556012" cy="4343400"/>
          </a:xfrm>
          <a:prstGeom prst="rect">
            <a:avLst/>
          </a:prstGeom>
          <a:ln>
            <a:solidFill>
              <a:schemeClr val="tx1"/>
            </a:solidFill>
          </a:ln>
        </p:spPr>
      </p:pic>
      <p:sp>
        <p:nvSpPr>
          <p:cNvPr id="5" name="Rectangle 4"/>
          <p:cNvSpPr/>
          <p:nvPr/>
        </p:nvSpPr>
        <p:spPr>
          <a:xfrm>
            <a:off x="23317200" y="6019800"/>
            <a:ext cx="16306800" cy="10134600"/>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a:p>
        </p:txBody>
      </p:sp>
      <p:pic>
        <p:nvPicPr>
          <p:cNvPr id="97" name="Picture 96"/>
          <p:cNvPicPr>
            <a:picLocks noChangeAspect="1"/>
          </p:cNvPicPr>
          <p:nvPr/>
        </p:nvPicPr>
        <p:blipFill>
          <a:blip r:embed="rId7"/>
          <a:stretch>
            <a:fillRect/>
          </a:stretch>
        </p:blipFill>
        <p:spPr>
          <a:xfrm>
            <a:off x="17145000" y="21488400"/>
            <a:ext cx="5410199" cy="2236215"/>
          </a:xfrm>
          <a:prstGeom prst="rect">
            <a:avLst/>
          </a:prstGeom>
          <a:ln>
            <a:solidFill>
              <a:schemeClr val="tx1"/>
            </a:solidFill>
          </a:ln>
        </p:spPr>
      </p:pic>
      <p:pic>
        <p:nvPicPr>
          <p:cNvPr id="98" name="Picture 9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594798" y="12268199"/>
            <a:ext cx="4038601" cy="3630295"/>
          </a:xfrm>
          <a:prstGeom prst="rect">
            <a:avLst/>
          </a:prstGeom>
          <a:ln>
            <a:solidFill>
              <a:schemeClr val="tx1"/>
            </a:solidFill>
          </a:ln>
        </p:spPr>
      </p:pic>
      <p:sp>
        <p:nvSpPr>
          <p:cNvPr id="100" name="Content Placeholder 2"/>
          <p:cNvSpPr txBox="1">
            <a:spLocks/>
          </p:cNvSpPr>
          <p:nvPr/>
        </p:nvSpPr>
        <p:spPr>
          <a:xfrm>
            <a:off x="11201400" y="21640800"/>
            <a:ext cx="5638800" cy="1938992"/>
          </a:xfrm>
          <a:prstGeom prst="rect">
            <a:avLst/>
          </a:prstGeom>
          <a:solidFill>
            <a:schemeClr val="accent1">
              <a:lumMod val="20000"/>
              <a:lumOff val="80000"/>
            </a:schemeClr>
          </a:solidFill>
          <a:ln>
            <a:solidFill>
              <a:schemeClr val="tx1"/>
            </a:solidFill>
          </a:ln>
        </p:spPr>
        <p:txBody>
          <a:bodyPr wrap="square" lIns="0" tIns="0" rIns="0" bIns="0">
            <a:spAutoFit/>
          </a:bodyPr>
          <a:lstStyle>
            <a:lvl1pPr marL="0">
              <a:defRPr>
                <a:latin typeface="+mn-lt"/>
                <a:ea typeface="+mn-ea"/>
                <a:cs typeface="+mn-cs"/>
              </a:defRPr>
            </a:lvl1pPr>
            <a:lvl2pPr marL="838558">
              <a:defRPr>
                <a:latin typeface="+mn-lt"/>
                <a:ea typeface="+mn-ea"/>
                <a:cs typeface="+mn-cs"/>
              </a:defRPr>
            </a:lvl2pPr>
            <a:lvl3pPr marL="1677116">
              <a:defRPr>
                <a:latin typeface="+mn-lt"/>
                <a:ea typeface="+mn-ea"/>
                <a:cs typeface="+mn-cs"/>
              </a:defRPr>
            </a:lvl3pPr>
            <a:lvl4pPr marL="2515675">
              <a:defRPr>
                <a:latin typeface="+mn-lt"/>
                <a:ea typeface="+mn-ea"/>
                <a:cs typeface="+mn-cs"/>
              </a:defRPr>
            </a:lvl4pPr>
            <a:lvl5pPr marL="3354233">
              <a:defRPr>
                <a:latin typeface="+mn-lt"/>
                <a:ea typeface="+mn-ea"/>
                <a:cs typeface="+mn-cs"/>
              </a:defRPr>
            </a:lvl5pPr>
            <a:lvl6pPr marL="4192791">
              <a:defRPr>
                <a:latin typeface="+mn-lt"/>
                <a:ea typeface="+mn-ea"/>
                <a:cs typeface="+mn-cs"/>
              </a:defRPr>
            </a:lvl6pPr>
            <a:lvl7pPr marL="5031348">
              <a:defRPr>
                <a:latin typeface="+mn-lt"/>
                <a:ea typeface="+mn-ea"/>
                <a:cs typeface="+mn-cs"/>
              </a:defRPr>
            </a:lvl7pPr>
            <a:lvl8pPr marL="5869906">
              <a:defRPr>
                <a:latin typeface="+mn-lt"/>
                <a:ea typeface="+mn-ea"/>
                <a:cs typeface="+mn-cs"/>
              </a:defRPr>
            </a:lvl8pPr>
            <a:lvl9pPr marL="6708465">
              <a:defRPr>
                <a:latin typeface="+mn-lt"/>
                <a:ea typeface="+mn-ea"/>
                <a:cs typeface="+mn-cs"/>
              </a:defRPr>
            </a:lvl9pPr>
          </a:lstStyle>
          <a:p>
            <a:pPr marL="126991">
              <a:tabLst>
                <a:tab pos="4114504" algn="l"/>
              </a:tabLst>
            </a:pPr>
            <a:r>
              <a:rPr lang="en-US" sz="2400" dirty="0"/>
              <a:t>“People have this idea of what co-teaching looks like, but they don’t realize all the different ways – all the different models it can look [like]. It has to be what’s best for you …” </a:t>
            </a:r>
            <a:r>
              <a:rPr lang="en-US" sz="2400" i="1" dirty="0"/>
              <a:t>~KG, Gr. 2 Co-teacher~</a:t>
            </a:r>
          </a:p>
          <a:p>
            <a:pPr marL="126991"/>
            <a:endParaRPr lang="en-US" sz="600" i="1" dirty="0"/>
          </a:p>
        </p:txBody>
      </p:sp>
      <p:sp>
        <p:nvSpPr>
          <p:cNvPr id="6" name="Rectangle 5"/>
          <p:cNvSpPr/>
          <p:nvPr/>
        </p:nvSpPr>
        <p:spPr>
          <a:xfrm>
            <a:off x="10896600" y="6019800"/>
            <a:ext cx="11887200" cy="14782800"/>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a:p>
        </p:txBody>
      </p:sp>
      <p:sp>
        <p:nvSpPr>
          <p:cNvPr id="102" name="object 14"/>
          <p:cNvSpPr txBox="1"/>
          <p:nvPr/>
        </p:nvSpPr>
        <p:spPr>
          <a:xfrm>
            <a:off x="23850600" y="6248400"/>
            <a:ext cx="8382000" cy="430887"/>
          </a:xfrm>
          <a:prstGeom prst="rect">
            <a:avLst/>
          </a:prstGeom>
          <a:ln>
            <a:noFill/>
          </a:ln>
        </p:spPr>
        <p:txBody>
          <a:bodyPr vert="horz" wrap="square" lIns="0" tIns="0" rIns="0" bIns="0" rtlCol="0">
            <a:spAutoFit/>
          </a:bodyPr>
          <a:lstStyle/>
          <a:p>
            <a:pPr marL="269856" algn="ctr">
              <a:tabLst>
                <a:tab pos="15083341" algn="l"/>
              </a:tabLst>
            </a:pPr>
            <a:r>
              <a:rPr lang="en-US" sz="2800" b="1" dirty="0">
                <a:solidFill>
                  <a:srgbClr val="0000FF"/>
                </a:solidFill>
                <a:cs typeface="Gotham Medium"/>
              </a:rPr>
              <a:t>TEACHERS’ PERCEPTIONS OF CO-TEACHING</a:t>
            </a:r>
            <a:endParaRPr sz="2800" dirty="0">
              <a:solidFill>
                <a:srgbClr val="0000FF"/>
              </a:solidFill>
              <a:cs typeface="Gotham Medium"/>
            </a:endParaRPr>
          </a:p>
        </p:txBody>
      </p:sp>
      <p:sp>
        <p:nvSpPr>
          <p:cNvPr id="103" name="Rectangle 102"/>
          <p:cNvSpPr/>
          <p:nvPr/>
        </p:nvSpPr>
        <p:spPr>
          <a:xfrm>
            <a:off x="23317200" y="16567537"/>
            <a:ext cx="16306800" cy="8502263"/>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33667834"/>
              </p:ext>
            </p:extLst>
          </p:nvPr>
        </p:nvGraphicFramePr>
        <p:xfrm>
          <a:off x="10896600" y="7392987"/>
          <a:ext cx="12496800" cy="13714413"/>
        </p:xfrm>
        <a:graphic>
          <a:graphicData uri="http://schemas.openxmlformats.org/presentationml/2006/ole">
            <mc:AlternateContent xmlns:mc="http://schemas.openxmlformats.org/markup-compatibility/2006">
              <mc:Choice xmlns:v="urn:schemas-microsoft-com:vml" Requires="v">
                <p:oleObj spid="_x0000_s1220" name="Document" r:id="rId9" imgW="6769100" imgH="7950200" progId="Word.Document.12">
                  <p:embed/>
                </p:oleObj>
              </mc:Choice>
              <mc:Fallback>
                <p:oleObj name="Document" r:id="rId9" imgW="6769100" imgH="7950200" progId="Word.Document.12">
                  <p:embed/>
                  <p:pic>
                    <p:nvPicPr>
                      <p:cNvPr id="0" name=""/>
                      <p:cNvPicPr/>
                      <p:nvPr/>
                    </p:nvPicPr>
                    <p:blipFill>
                      <a:blip r:embed="rId10"/>
                      <a:stretch>
                        <a:fillRect/>
                      </a:stretch>
                    </p:blipFill>
                    <p:spPr>
                      <a:xfrm>
                        <a:off x="10896600" y="7392987"/>
                        <a:ext cx="12496800" cy="13714413"/>
                      </a:xfrm>
                      <a:prstGeom prst="rect">
                        <a:avLst/>
                      </a:prstGeom>
                    </p:spPr>
                  </p:pic>
                </p:oleObj>
              </mc:Fallback>
            </mc:AlternateContent>
          </a:graphicData>
        </a:graphic>
      </p:graphicFrame>
      <p:pic>
        <p:nvPicPr>
          <p:cNvPr id="50" name="Picture 49"/>
          <p:cNvPicPr/>
          <p:nvPr/>
        </p:nvPicPr>
        <p:blipFill>
          <a:blip r:embed="rId11">
            <a:extLst>
              <a:ext uri="{28A0092B-C50C-407E-A947-70E740481C1C}">
                <a14:useLocalDpi xmlns:a14="http://schemas.microsoft.com/office/drawing/2010/main"/>
              </a:ext>
            </a:extLst>
          </a:blip>
          <a:srcRect/>
          <a:stretch>
            <a:fillRect/>
          </a:stretch>
        </p:blipFill>
        <p:spPr bwMode="auto">
          <a:xfrm>
            <a:off x="23545800" y="17297400"/>
            <a:ext cx="7086600" cy="7467600"/>
          </a:xfrm>
          <a:prstGeom prst="rect">
            <a:avLst/>
          </a:prstGeom>
          <a:noFill/>
          <a:ln>
            <a:noFill/>
          </a:ln>
          <a:extLst>
            <a:ext uri="{FAA26D3D-D897-4be2-8F04-BA451C77F1D7}">
              <ma14:placeholderFlag xmlns:ma14="http://schemas.microsoft.com/office/mac/drawingml/2011/main" xmlns=""/>
            </a:ext>
          </a:extLst>
        </p:spPr>
      </p:pic>
      <p:sp>
        <p:nvSpPr>
          <p:cNvPr id="44" name="Content Placeholder 2"/>
          <p:cNvSpPr txBox="1">
            <a:spLocks/>
          </p:cNvSpPr>
          <p:nvPr/>
        </p:nvSpPr>
        <p:spPr>
          <a:xfrm>
            <a:off x="11887200" y="24307800"/>
            <a:ext cx="9906000" cy="2308324"/>
          </a:xfrm>
          <a:prstGeom prst="rect">
            <a:avLst/>
          </a:prstGeom>
          <a:solidFill>
            <a:schemeClr val="accent1">
              <a:lumMod val="20000"/>
              <a:lumOff val="80000"/>
            </a:schemeClr>
          </a:solidFill>
          <a:ln>
            <a:solidFill>
              <a:schemeClr val="tx1"/>
            </a:solidFill>
          </a:ln>
        </p:spPr>
        <p:txBody>
          <a:bodyPr wrap="square" lIns="0" tIns="0" rIns="0" bIns="0">
            <a:spAutoFit/>
          </a:bodyPr>
          <a:lstStyle>
            <a:lvl1pPr marL="0">
              <a:defRPr>
                <a:latin typeface="+mn-lt"/>
                <a:ea typeface="+mn-ea"/>
                <a:cs typeface="+mn-cs"/>
              </a:defRPr>
            </a:lvl1pPr>
            <a:lvl2pPr marL="838558">
              <a:defRPr>
                <a:latin typeface="+mn-lt"/>
                <a:ea typeface="+mn-ea"/>
                <a:cs typeface="+mn-cs"/>
              </a:defRPr>
            </a:lvl2pPr>
            <a:lvl3pPr marL="1677116">
              <a:defRPr>
                <a:latin typeface="+mn-lt"/>
                <a:ea typeface="+mn-ea"/>
                <a:cs typeface="+mn-cs"/>
              </a:defRPr>
            </a:lvl3pPr>
            <a:lvl4pPr marL="2515675">
              <a:defRPr>
                <a:latin typeface="+mn-lt"/>
                <a:ea typeface="+mn-ea"/>
                <a:cs typeface="+mn-cs"/>
              </a:defRPr>
            </a:lvl4pPr>
            <a:lvl5pPr marL="3354233">
              <a:defRPr>
                <a:latin typeface="+mn-lt"/>
                <a:ea typeface="+mn-ea"/>
                <a:cs typeface="+mn-cs"/>
              </a:defRPr>
            </a:lvl5pPr>
            <a:lvl6pPr marL="4192791">
              <a:defRPr>
                <a:latin typeface="+mn-lt"/>
                <a:ea typeface="+mn-ea"/>
                <a:cs typeface="+mn-cs"/>
              </a:defRPr>
            </a:lvl6pPr>
            <a:lvl7pPr marL="5031348">
              <a:defRPr>
                <a:latin typeface="+mn-lt"/>
                <a:ea typeface="+mn-ea"/>
                <a:cs typeface="+mn-cs"/>
              </a:defRPr>
            </a:lvl7pPr>
            <a:lvl8pPr marL="5869906">
              <a:defRPr>
                <a:latin typeface="+mn-lt"/>
                <a:ea typeface="+mn-ea"/>
                <a:cs typeface="+mn-cs"/>
              </a:defRPr>
            </a:lvl8pPr>
            <a:lvl9pPr marL="6708465">
              <a:defRPr>
                <a:latin typeface="+mn-lt"/>
                <a:ea typeface="+mn-ea"/>
                <a:cs typeface="+mn-cs"/>
              </a:defRPr>
            </a:lvl9pPr>
          </a:lstStyle>
          <a:p>
            <a:pPr marL="126991">
              <a:spcBef>
                <a:spcPts val="600"/>
              </a:spcBef>
              <a:tabLst>
                <a:tab pos="4114504" algn="l"/>
                <a:tab pos="8236946" algn="l"/>
              </a:tabLst>
            </a:pPr>
            <a:r>
              <a:rPr lang="en-US" sz="2400" dirty="0"/>
              <a:t>“… co-teaching dynamics is really about how to engage with someone else because classrooms are kind of like a bedroom. It’s kind of our private space </a:t>
            </a:r>
            <a:r>
              <a:rPr lang="mr-IN" sz="2400" dirty="0"/>
              <a:t>–</a:t>
            </a:r>
            <a:r>
              <a:rPr lang="en-US" sz="2400" dirty="0"/>
              <a:t>public spaces for kids and teaching, but just think, at the end of the day, teachers become very protective of their own space. And I think that this [co-teaching] allows for practice in the area of engaging with another adult about best practices in the classroom with kids.” </a:t>
            </a:r>
            <a:r>
              <a:rPr lang="en-US" sz="2400" i="1" dirty="0"/>
              <a:t>~LB, Principal~</a:t>
            </a:r>
          </a:p>
          <a:p>
            <a:pPr marL="126991"/>
            <a:endParaRPr lang="en-US" sz="600" i="1" dirty="0"/>
          </a:p>
        </p:txBody>
      </p:sp>
      <p:sp>
        <p:nvSpPr>
          <p:cNvPr id="43" name="Rectangle 42"/>
          <p:cNvSpPr/>
          <p:nvPr/>
        </p:nvSpPr>
        <p:spPr>
          <a:xfrm>
            <a:off x="10896600" y="21107400"/>
            <a:ext cx="11887200" cy="5943600"/>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a:p>
        </p:txBody>
      </p:sp>
      <p:sp>
        <p:nvSpPr>
          <p:cNvPr id="2" name="object 2"/>
          <p:cNvSpPr txBox="1"/>
          <p:nvPr/>
        </p:nvSpPr>
        <p:spPr>
          <a:xfrm>
            <a:off x="7620000" y="4648200"/>
            <a:ext cx="25069800" cy="677108"/>
          </a:xfrm>
          <a:prstGeom prst="rect">
            <a:avLst/>
          </a:prstGeom>
        </p:spPr>
        <p:txBody>
          <a:bodyPr vert="horz" wrap="square" lIns="0" tIns="0" rIns="0" bIns="0" rtlCol="0">
            <a:spAutoFit/>
          </a:bodyPr>
          <a:lstStyle/>
          <a:p>
            <a:pPr marL="23293">
              <a:tabLst>
                <a:tab pos="11464129" algn="l"/>
                <a:tab pos="22906130" algn="l"/>
              </a:tabLst>
            </a:pPr>
            <a:r>
              <a:rPr lang="en-US" sz="4400" spc="-9" dirty="0">
                <a:solidFill>
                  <a:srgbClr val="231F20"/>
                </a:solidFill>
                <a:latin typeface="Arial"/>
                <a:cs typeface="Arial"/>
              </a:rPr>
              <a:t>Mary P. Truxaw </a:t>
            </a:r>
            <a:r>
              <a:rPr sz="4400" spc="-9" dirty="0">
                <a:solidFill>
                  <a:srgbClr val="231F20"/>
                </a:solidFill>
                <a:latin typeface="Arial"/>
                <a:cs typeface="Arial"/>
              </a:rPr>
              <a:t>|</a:t>
            </a:r>
            <a:r>
              <a:rPr sz="4400" spc="46" dirty="0">
                <a:solidFill>
                  <a:srgbClr val="231F20"/>
                </a:solidFill>
                <a:latin typeface="Arial"/>
                <a:cs typeface="Arial"/>
              </a:rPr>
              <a:t> </a:t>
            </a:r>
            <a:r>
              <a:rPr lang="en-US" sz="4400" spc="-18" dirty="0">
                <a:solidFill>
                  <a:srgbClr val="231F20"/>
                </a:solidFill>
                <a:latin typeface="Arial"/>
                <a:cs typeface="Arial"/>
              </a:rPr>
              <a:t>mary.truxaw@uconn.edu</a:t>
            </a:r>
            <a:r>
              <a:rPr sz="4400" spc="-18" dirty="0">
                <a:solidFill>
                  <a:srgbClr val="231F20"/>
                </a:solidFill>
                <a:latin typeface="Arial"/>
                <a:cs typeface="Arial"/>
              </a:rPr>
              <a:t>	</a:t>
            </a:r>
            <a:r>
              <a:rPr lang="en-US" sz="4400" spc="-9" dirty="0">
                <a:solidFill>
                  <a:srgbClr val="231F20"/>
                </a:solidFill>
                <a:latin typeface="Arial"/>
                <a:cs typeface="Arial"/>
              </a:rPr>
              <a:t>Rebecca D. Eckert</a:t>
            </a:r>
            <a:r>
              <a:rPr sz="4400" spc="101" dirty="0">
                <a:solidFill>
                  <a:srgbClr val="231F20"/>
                </a:solidFill>
                <a:latin typeface="Arial"/>
                <a:cs typeface="Arial"/>
              </a:rPr>
              <a:t> </a:t>
            </a:r>
            <a:r>
              <a:rPr sz="4400" spc="-9" dirty="0">
                <a:solidFill>
                  <a:srgbClr val="231F20"/>
                </a:solidFill>
                <a:latin typeface="Arial"/>
                <a:cs typeface="Arial"/>
              </a:rPr>
              <a:t>|</a:t>
            </a:r>
            <a:r>
              <a:rPr sz="4400" spc="46" dirty="0">
                <a:solidFill>
                  <a:srgbClr val="231F20"/>
                </a:solidFill>
                <a:latin typeface="Arial"/>
                <a:cs typeface="Arial"/>
              </a:rPr>
              <a:t> </a:t>
            </a:r>
            <a:r>
              <a:rPr lang="en-US" sz="4400" spc="-18" dirty="0">
                <a:solidFill>
                  <a:srgbClr val="231F20"/>
                </a:solidFill>
                <a:latin typeface="Arial"/>
                <a:cs typeface="Arial"/>
              </a:rPr>
              <a:t>rebecca.eckert</a:t>
            </a:r>
            <a:r>
              <a:rPr sz="4400" spc="-18" dirty="0">
                <a:solidFill>
                  <a:srgbClr val="231F20"/>
                </a:solidFill>
                <a:latin typeface="Arial"/>
                <a:cs typeface="Arial"/>
              </a:rPr>
              <a:t>@uconn.</a:t>
            </a:r>
            <a:r>
              <a:rPr lang="en-US" sz="4400" spc="-18" dirty="0">
                <a:solidFill>
                  <a:srgbClr val="231F20"/>
                </a:solidFill>
                <a:latin typeface="Arial"/>
                <a:cs typeface="Arial"/>
              </a:rPr>
              <a:t>edu</a:t>
            </a:r>
            <a:r>
              <a:rPr sz="4400" spc="-18" dirty="0">
                <a:solidFill>
                  <a:srgbClr val="231F20"/>
                </a:solidFill>
                <a:latin typeface="Arial"/>
                <a:cs typeface="Arial"/>
              </a:rPr>
              <a:t> 	</a:t>
            </a:r>
            <a:endParaRPr sz="4400" dirty="0">
              <a:latin typeface="Arial"/>
              <a:cs typeface="Arial"/>
            </a:endParaRPr>
          </a:p>
        </p:txBody>
      </p:sp>
      <p:sp>
        <p:nvSpPr>
          <p:cNvPr id="3" name="object 3"/>
          <p:cNvSpPr txBox="1">
            <a:spLocks noGrp="1"/>
          </p:cNvSpPr>
          <p:nvPr>
            <p:ph type="title"/>
          </p:nvPr>
        </p:nvSpPr>
        <p:spPr>
          <a:xfrm>
            <a:off x="1219201" y="1447800"/>
            <a:ext cx="37846031" cy="2708434"/>
          </a:xfrm>
          <a:prstGeom prst="rect">
            <a:avLst/>
          </a:prstGeom>
        </p:spPr>
        <p:txBody>
          <a:bodyPr vert="horz" wrap="square" lIns="0" tIns="0" rIns="0" bIns="0" rtlCol="0">
            <a:spAutoFit/>
          </a:bodyPr>
          <a:lstStyle/>
          <a:p>
            <a:pPr algn="ctr"/>
            <a:r>
              <a:rPr lang="en-US" sz="8800" b="1" dirty="0">
                <a:solidFill>
                  <a:srgbClr val="0000FF"/>
                </a:solidFill>
              </a:rPr>
              <a:t>Voices of Co-teachers: Exploring Professional Possibilities in Culturally and Linguistically Diverse Elementary Classrooms </a:t>
            </a:r>
            <a:endParaRPr lang="en-US" sz="8800" dirty="0">
              <a:solidFill>
                <a:srgbClr val="0000FF"/>
              </a:solidFill>
            </a:endParaRPr>
          </a:p>
        </p:txBody>
      </p:sp>
      <p:sp>
        <p:nvSpPr>
          <p:cNvPr id="7" name="object 7"/>
          <p:cNvSpPr/>
          <p:nvPr/>
        </p:nvSpPr>
        <p:spPr>
          <a:xfrm>
            <a:off x="0" y="28367401"/>
            <a:ext cx="40259016" cy="1807799"/>
          </a:xfrm>
          <a:custGeom>
            <a:avLst/>
            <a:gdLst/>
            <a:ahLst/>
            <a:cxnLst/>
            <a:rect l="l" t="t" r="r" b="b"/>
            <a:pathLst>
              <a:path w="20116800" h="930909">
                <a:moveTo>
                  <a:pt x="0" y="930389"/>
                </a:moveTo>
                <a:lnTo>
                  <a:pt x="20104099" y="930389"/>
                </a:lnTo>
                <a:lnTo>
                  <a:pt x="20104099" y="587"/>
                </a:lnTo>
                <a:lnTo>
                  <a:pt x="0" y="587"/>
                </a:lnTo>
                <a:lnTo>
                  <a:pt x="0" y="930389"/>
                </a:lnTo>
                <a:close/>
              </a:path>
            </a:pathLst>
          </a:custGeom>
          <a:solidFill>
            <a:srgbClr val="69737C"/>
          </a:solidFill>
        </p:spPr>
        <p:txBody>
          <a:bodyPr wrap="square" lIns="0" tIns="0" rIns="0" bIns="0" rtlCol="0"/>
          <a:lstStyle/>
          <a:p>
            <a:endParaRPr sz="4400" dirty="0"/>
          </a:p>
        </p:txBody>
      </p:sp>
      <p:sp>
        <p:nvSpPr>
          <p:cNvPr id="10" name="object 10"/>
          <p:cNvSpPr txBox="1"/>
          <p:nvPr/>
        </p:nvSpPr>
        <p:spPr>
          <a:xfrm>
            <a:off x="838200" y="6172200"/>
            <a:ext cx="9067800" cy="7078859"/>
          </a:xfrm>
          <a:prstGeom prst="rect">
            <a:avLst/>
          </a:prstGeom>
          <a:ln>
            <a:noFill/>
          </a:ln>
        </p:spPr>
        <p:txBody>
          <a:bodyPr vert="horz" wrap="square" lIns="0" tIns="0" rIns="0" bIns="0" rtlCol="0">
            <a:spAutoFit/>
          </a:bodyPr>
          <a:lstStyle/>
          <a:p>
            <a:pPr marL="23293" algn="ctr">
              <a:spcAft>
                <a:spcPts val="800"/>
              </a:spcAft>
            </a:pPr>
            <a:r>
              <a:rPr lang="en-US" sz="2400" b="1" dirty="0">
                <a:solidFill>
                  <a:srgbClr val="0000FF"/>
                </a:solidFill>
                <a:latin typeface="+mj-lt"/>
                <a:cs typeface="Gotham Medium"/>
              </a:rPr>
              <a:t> </a:t>
            </a:r>
            <a:r>
              <a:rPr lang="en-US" sz="2800" b="1" dirty="0">
                <a:solidFill>
                  <a:srgbClr val="0000FF"/>
                </a:solidFill>
                <a:latin typeface="+mj-lt"/>
                <a:cs typeface="Gotham Medium"/>
              </a:rPr>
              <a:t>ABSTRACT</a:t>
            </a:r>
          </a:p>
          <a:p>
            <a:pPr marL="220647">
              <a:spcAft>
                <a:spcPts val="800"/>
              </a:spcAft>
              <a:tabLst>
                <a:tab pos="8922696" algn="l"/>
              </a:tabLst>
            </a:pPr>
            <a:r>
              <a:rPr lang="en-US" sz="2400" dirty="0"/>
              <a:t>This paper shares preliminary results from the first two years of an ongoing, small scale, professional development and research project that is implementing and investigating co-teaching practices in culturally and linguistically diverse elementary classrooms. Participants comprised co-teaching teams in classrooms where Spanish was the home language of many students, and included one veteran teacher and one master’s intern who had completed student teaching the year before. Results include a preliminary model for productive co-teaching in culturally and linguistically diverse classrooms. Also shared are co-teaching teams’ definitions for co-teaching, along with their perceptions of co-teaching overall and of specific co-teaching approaches (e.g., one teach, one observe; one teach, one assist; parallel teaching; station teaching; alternative (differentiated) teaching; team teaching). Implications for research and professional practice are shared. </a:t>
            </a:r>
          </a:p>
          <a:p>
            <a:pPr marL="220647">
              <a:spcAft>
                <a:spcPts val="800"/>
              </a:spcAft>
              <a:tabLst>
                <a:tab pos="8922696" algn="l"/>
              </a:tabLst>
            </a:pPr>
            <a:endParaRPr lang="en-US" sz="2400" dirty="0"/>
          </a:p>
          <a:p>
            <a:pPr marL="220647">
              <a:spcAft>
                <a:spcPts val="1101"/>
              </a:spcAft>
              <a:tabLst>
                <a:tab pos="8922696" algn="l"/>
              </a:tabLst>
            </a:pPr>
            <a:endParaRPr lang="en-US" sz="2800" dirty="0">
              <a:latin typeface="+mj-lt"/>
            </a:endParaRPr>
          </a:p>
        </p:txBody>
      </p:sp>
      <p:sp>
        <p:nvSpPr>
          <p:cNvPr id="16" name="object 16"/>
          <p:cNvSpPr txBox="1"/>
          <p:nvPr/>
        </p:nvSpPr>
        <p:spPr>
          <a:xfrm>
            <a:off x="10896599" y="27355800"/>
            <a:ext cx="11887201" cy="861774"/>
          </a:xfrm>
          <a:prstGeom prst="rect">
            <a:avLst/>
          </a:prstGeom>
          <a:noFill/>
          <a:ln>
            <a:solidFill>
              <a:srgbClr val="0000FF"/>
            </a:solidFill>
          </a:ln>
        </p:spPr>
        <p:txBody>
          <a:bodyPr vert="horz" wrap="square" lIns="0" tIns="0" rIns="0" bIns="0" rtlCol="0">
            <a:spAutoFit/>
          </a:bodyPr>
          <a:lstStyle/>
          <a:p>
            <a:pPr marL="225409"/>
            <a:r>
              <a:rPr sz="2400" b="1" dirty="0">
                <a:solidFill>
                  <a:srgbClr val="231F20"/>
                </a:solidFill>
                <a:latin typeface="+mj-lt"/>
                <a:cs typeface="Gotham Medium"/>
              </a:rPr>
              <a:t>ACKNOWLEDGMENTS</a:t>
            </a:r>
            <a:r>
              <a:rPr lang="en-US" sz="2400" b="1" dirty="0">
                <a:solidFill>
                  <a:srgbClr val="231F20"/>
                </a:solidFill>
                <a:latin typeface="+mj-lt"/>
                <a:cs typeface="Gotham Medium"/>
              </a:rPr>
              <a:t>: </a:t>
            </a:r>
            <a:r>
              <a:rPr lang="en-US" sz="2400" spc="-9" dirty="0">
                <a:solidFill>
                  <a:srgbClr val="231F20"/>
                </a:solidFill>
                <a:latin typeface="+mj-lt"/>
                <a:cs typeface="Arial"/>
              </a:rPr>
              <a:t>Neag School of Education, Dean’s Research Incentive Award &amp; UConn Scholarship Facilitation Fund </a:t>
            </a:r>
            <a:endParaRPr lang="en-US" sz="2400" dirty="0">
              <a:latin typeface="+mj-lt"/>
              <a:cs typeface="Arial"/>
            </a:endParaRPr>
          </a:p>
          <a:p>
            <a:pPr marL="225409"/>
            <a:r>
              <a:rPr lang="en-US" sz="800" spc="-9" dirty="0">
                <a:solidFill>
                  <a:srgbClr val="231F20"/>
                </a:solidFill>
                <a:latin typeface="Arial"/>
                <a:cs typeface="Arial"/>
              </a:rPr>
              <a:t> </a:t>
            </a:r>
          </a:p>
        </p:txBody>
      </p:sp>
      <p:sp>
        <p:nvSpPr>
          <p:cNvPr id="17" name="object 17"/>
          <p:cNvSpPr txBox="1"/>
          <p:nvPr/>
        </p:nvSpPr>
        <p:spPr>
          <a:xfrm>
            <a:off x="23317200" y="25496570"/>
            <a:ext cx="16306800" cy="2697430"/>
          </a:xfrm>
          <a:prstGeom prst="rect">
            <a:avLst/>
          </a:prstGeom>
          <a:ln>
            <a:solidFill>
              <a:srgbClr val="0000FF"/>
            </a:solidFill>
          </a:ln>
        </p:spPr>
        <p:txBody>
          <a:bodyPr vert="horz" wrap="square" lIns="0" tIns="0" rIns="0" bIns="0" rtlCol="0">
            <a:spAutoFit/>
          </a:bodyPr>
          <a:lstStyle/>
          <a:p>
            <a:pPr marL="685800" indent="-417513" algn="ctr"/>
            <a:endParaRPr lang="en-US" sz="1100" b="1" dirty="0">
              <a:solidFill>
                <a:srgbClr val="0000FF"/>
              </a:solidFill>
              <a:latin typeface="Gotham Medium"/>
              <a:cs typeface="Gotham Medium"/>
            </a:endParaRPr>
          </a:p>
          <a:p>
            <a:pPr marL="685800" indent="-417513" algn="ctr">
              <a:spcAft>
                <a:spcPts val="400"/>
              </a:spcAft>
            </a:pPr>
            <a:r>
              <a:rPr lang="en-US" sz="2400" b="1" dirty="0">
                <a:solidFill>
                  <a:srgbClr val="0000FF"/>
                </a:solidFill>
                <a:latin typeface="Gotham Medium"/>
                <a:cs typeface="Gotham Medium"/>
              </a:rPr>
              <a:t>REFERENCES</a:t>
            </a:r>
            <a:endParaRPr lang="en-US" sz="2400" dirty="0">
              <a:solidFill>
                <a:srgbClr val="0000FF"/>
              </a:solidFill>
              <a:latin typeface="Gotham Medium"/>
              <a:cs typeface="Gotham Medium"/>
            </a:endParaRPr>
          </a:p>
          <a:p>
            <a:pPr marL="685800" indent="-417513"/>
            <a:r>
              <a:rPr lang="en-US" sz="2200" dirty="0"/>
              <a:t>Bacharach, N., Heck, T. W., &amp; Dahlberg, K. (2010). Changing the face of student teaching through co-teaching. </a:t>
            </a:r>
            <a:r>
              <a:rPr lang="en-US" sz="2200" i="1" dirty="0"/>
              <a:t>Action in Teacher Education, 32</a:t>
            </a:r>
            <a:r>
              <a:rPr lang="en-US" sz="2200" dirty="0"/>
              <a:t>(1), 3-14.</a:t>
            </a:r>
          </a:p>
          <a:p>
            <a:pPr marL="685800" indent="-417513"/>
            <a:r>
              <a:rPr lang="en-US" sz="2200" dirty="0"/>
              <a:t>Creswell, J. W. (1998). </a:t>
            </a:r>
            <a:r>
              <a:rPr lang="en-US" sz="2200" i="1" dirty="0"/>
              <a:t>Qualitative inquiry and research design: Choosing among five traditions</a:t>
            </a:r>
            <a:r>
              <a:rPr lang="en-US" sz="2200" dirty="0"/>
              <a:t>. Thousand Oaks, CA: Sage Publications.</a:t>
            </a:r>
          </a:p>
          <a:p>
            <a:pPr marL="685800" indent="-417513"/>
            <a:r>
              <a:rPr lang="en-US" sz="2200" dirty="0"/>
              <a:t>Friend, M., &amp; Cook, L. (2006). </a:t>
            </a:r>
            <a:r>
              <a:rPr lang="en-US" sz="2200" i="1" dirty="0"/>
              <a:t>Interactions:  Collaboration skills for school professionals </a:t>
            </a:r>
            <a:r>
              <a:rPr lang="en-US" sz="2200" dirty="0"/>
              <a:t>(5th Ed.). Boston, MA: </a:t>
            </a:r>
            <a:r>
              <a:rPr lang="en-US" sz="2200" dirty="0" err="1"/>
              <a:t>Allyn</a:t>
            </a:r>
            <a:r>
              <a:rPr lang="en-US" sz="2200" dirty="0"/>
              <a:t> &amp; Bacon.</a:t>
            </a:r>
          </a:p>
          <a:p>
            <a:pPr marL="685800" indent="-417513"/>
            <a:r>
              <a:rPr lang="en-US" sz="2200" dirty="0"/>
              <a:t>Tobin, K., &amp; Roth, W. M. (2005). Implementing </a:t>
            </a:r>
            <a:r>
              <a:rPr lang="en-US" sz="2200" dirty="0" err="1"/>
              <a:t>coteaching</a:t>
            </a:r>
            <a:r>
              <a:rPr lang="en-US" sz="2200" dirty="0"/>
              <a:t> and </a:t>
            </a:r>
            <a:r>
              <a:rPr lang="en-US" sz="2200" dirty="0" err="1"/>
              <a:t>cogenerative</a:t>
            </a:r>
            <a:r>
              <a:rPr lang="en-US" sz="2200" dirty="0"/>
              <a:t> dialoguing in urban science education. </a:t>
            </a:r>
            <a:r>
              <a:rPr lang="en-US" sz="2200" i="1" dirty="0"/>
              <a:t>School Science and Mathematics, 105</a:t>
            </a:r>
            <a:r>
              <a:rPr lang="en-US" sz="2200" dirty="0"/>
              <a:t>(6), 313-322.</a:t>
            </a:r>
          </a:p>
        </p:txBody>
      </p:sp>
      <p:sp>
        <p:nvSpPr>
          <p:cNvPr id="19" name="object 19"/>
          <p:cNvSpPr txBox="1"/>
          <p:nvPr/>
        </p:nvSpPr>
        <p:spPr>
          <a:xfrm>
            <a:off x="990600" y="22215108"/>
            <a:ext cx="8991600" cy="5750292"/>
          </a:xfrm>
          <a:prstGeom prst="rect">
            <a:avLst/>
          </a:prstGeom>
          <a:ln>
            <a:noFill/>
          </a:ln>
        </p:spPr>
        <p:txBody>
          <a:bodyPr vert="horz" wrap="square" lIns="0" tIns="0" rIns="0" bIns="0" rtlCol="0">
            <a:spAutoFit/>
          </a:bodyPr>
          <a:lstStyle/>
          <a:p>
            <a:pPr marL="23293" algn="ctr">
              <a:spcAft>
                <a:spcPts val="800"/>
              </a:spcAft>
            </a:pPr>
            <a:r>
              <a:rPr lang="en-US" sz="2800" b="1" dirty="0">
                <a:solidFill>
                  <a:srgbClr val="0000FF"/>
                </a:solidFill>
                <a:cs typeface="Gotham Medium"/>
              </a:rPr>
              <a:t>CO-TEACHING DEFINITION </a:t>
            </a:r>
            <a:r>
              <a:rPr lang="en-US" sz="2400" dirty="0">
                <a:solidFill>
                  <a:srgbClr val="0000FF"/>
                </a:solidFill>
                <a:cs typeface="Gotham Medium"/>
              </a:rPr>
              <a:t>(Friend &amp; Cook, 2006)</a:t>
            </a:r>
          </a:p>
          <a:p>
            <a:pPr marL="165100"/>
            <a:r>
              <a:rPr lang="en-US" sz="2400" dirty="0"/>
              <a:t>Co-teaching is two (or more) educators who share instructional responsibility and mutually agreed-upon goals for a single group of students. The teachers have mutual ownership, pooled resources, and joint accountability, though individual teacher’s roles may vary. </a:t>
            </a:r>
          </a:p>
          <a:p>
            <a:pPr marL="220647" algn="ctr">
              <a:spcBef>
                <a:spcPts val="1400"/>
              </a:spcBef>
              <a:spcAft>
                <a:spcPts val="800"/>
              </a:spcAft>
              <a:tabLst>
                <a:tab pos="8522676" algn="l"/>
              </a:tabLst>
            </a:pPr>
            <a:r>
              <a:rPr lang="en-US" sz="2800" b="1" dirty="0">
                <a:solidFill>
                  <a:srgbClr val="0000FF"/>
                </a:solidFill>
              </a:rPr>
              <a:t>COMPONENTS OF CO-TEACHERS’ DEFINITIONS</a:t>
            </a:r>
          </a:p>
          <a:p>
            <a:pPr marL="677847" indent="-457200">
              <a:spcAft>
                <a:spcPts val="400"/>
              </a:spcAft>
              <a:buFont typeface="Arial"/>
              <a:buChar char="•"/>
              <a:tabLst>
                <a:tab pos="8522676" algn="l"/>
              </a:tabLst>
            </a:pPr>
            <a:r>
              <a:rPr lang="en-US" sz="2400" b="1" dirty="0">
                <a:solidFill>
                  <a:srgbClr val="000000"/>
                </a:solidFill>
              </a:rPr>
              <a:t>Collaboration &amp; shared responsibility </a:t>
            </a:r>
            <a:r>
              <a:rPr lang="en-US" sz="1800" dirty="0">
                <a:solidFill>
                  <a:srgbClr val="000000"/>
                </a:solidFill>
              </a:rPr>
              <a:t>(Aligned with Friend &amp; Cook, 2006)</a:t>
            </a:r>
          </a:p>
          <a:p>
            <a:pPr marL="677847" indent="-457200">
              <a:spcAft>
                <a:spcPts val="400"/>
              </a:spcAft>
              <a:buFont typeface="Arial"/>
              <a:buChar char="•"/>
              <a:tabLst>
                <a:tab pos="8522676" algn="l"/>
              </a:tabLst>
            </a:pPr>
            <a:r>
              <a:rPr lang="en-US" sz="2400" b="1" dirty="0">
                <a:solidFill>
                  <a:srgbClr val="000000"/>
                </a:solidFill>
              </a:rPr>
              <a:t>Shared goals &amp; expectations </a:t>
            </a:r>
            <a:r>
              <a:rPr lang="en-US" sz="1800" dirty="0">
                <a:solidFill>
                  <a:srgbClr val="000000"/>
                </a:solidFill>
              </a:rPr>
              <a:t>(Aligned with Friend &amp; Cook, 2006)</a:t>
            </a:r>
          </a:p>
          <a:p>
            <a:pPr marL="677847" indent="-457200">
              <a:spcAft>
                <a:spcPts val="400"/>
              </a:spcAft>
              <a:buFont typeface="Arial"/>
              <a:buChar char="•"/>
              <a:tabLst>
                <a:tab pos="8522676" algn="l"/>
              </a:tabLst>
            </a:pPr>
            <a:r>
              <a:rPr lang="en-US" sz="2400" b="1" dirty="0">
                <a:solidFill>
                  <a:srgbClr val="000000"/>
                </a:solidFill>
              </a:rPr>
              <a:t>Varied roles and approaches </a:t>
            </a:r>
            <a:r>
              <a:rPr lang="en-US" sz="1800" dirty="0">
                <a:solidFill>
                  <a:srgbClr val="000000"/>
                </a:solidFill>
              </a:rPr>
              <a:t>(Aligned with Friend &amp; Cook, 2006)</a:t>
            </a:r>
          </a:p>
          <a:p>
            <a:pPr marL="677847" indent="-457200">
              <a:spcAft>
                <a:spcPts val="400"/>
              </a:spcAft>
              <a:buFont typeface="Arial"/>
              <a:buChar char="•"/>
              <a:tabLst>
                <a:tab pos="8522676" algn="l"/>
              </a:tabLst>
            </a:pPr>
            <a:r>
              <a:rPr lang="en-US" sz="2400" b="1" dirty="0">
                <a:solidFill>
                  <a:srgbClr val="000000"/>
                </a:solidFill>
              </a:rPr>
              <a:t>Co-planning </a:t>
            </a:r>
            <a:r>
              <a:rPr lang="en-US" sz="1800" dirty="0">
                <a:solidFill>
                  <a:srgbClr val="000000"/>
                </a:solidFill>
              </a:rPr>
              <a:t>(not explicitly mentioned by Friend &amp; Cook, 2006, but overlap with  joint accountability)</a:t>
            </a:r>
          </a:p>
          <a:p>
            <a:pPr marL="677847" indent="-457200">
              <a:spcAft>
                <a:spcPts val="400"/>
              </a:spcAft>
              <a:buFont typeface="Arial"/>
              <a:buChar char="•"/>
              <a:tabLst>
                <a:tab pos="8522676" algn="l"/>
              </a:tabLst>
            </a:pPr>
            <a:r>
              <a:rPr lang="en-US" sz="2400" b="1" dirty="0">
                <a:solidFill>
                  <a:srgbClr val="000000"/>
                </a:solidFill>
              </a:rPr>
              <a:t>Communication and reflection </a:t>
            </a:r>
            <a:r>
              <a:rPr lang="en-US" sz="1800" dirty="0">
                <a:solidFill>
                  <a:srgbClr val="000000"/>
                </a:solidFill>
              </a:rPr>
              <a:t>(not explicitly mentioned by Friend &amp; Cook, 2006, but overlap with accountability)</a:t>
            </a:r>
            <a:endParaRPr lang="en-US" sz="2400" dirty="0">
              <a:solidFill>
                <a:srgbClr val="000000"/>
              </a:solidFill>
            </a:endParaRPr>
          </a:p>
          <a:p>
            <a:pPr marL="677847" indent="-457200">
              <a:spcAft>
                <a:spcPts val="1101"/>
              </a:spcAft>
              <a:buFont typeface="Arial"/>
              <a:buChar char="•"/>
              <a:tabLst>
                <a:tab pos="8522676" algn="l"/>
              </a:tabLst>
            </a:pPr>
            <a:r>
              <a:rPr lang="en-US" sz="2400" b="1" dirty="0">
                <a:solidFill>
                  <a:srgbClr val="000000"/>
                </a:solidFill>
              </a:rPr>
              <a:t>Differentiation</a:t>
            </a:r>
            <a:r>
              <a:rPr lang="en-US" sz="2400" dirty="0">
                <a:solidFill>
                  <a:srgbClr val="000000"/>
                </a:solidFill>
              </a:rPr>
              <a:t> </a:t>
            </a:r>
            <a:r>
              <a:rPr lang="en-US" sz="1800" dirty="0">
                <a:solidFill>
                  <a:srgbClr val="000000"/>
                </a:solidFill>
              </a:rPr>
              <a:t>(not explicitly mentioned by Friend &amp; Cook)</a:t>
            </a:r>
            <a:endParaRPr lang="en-US" sz="2400" dirty="0"/>
          </a:p>
        </p:txBody>
      </p:sp>
      <p:sp>
        <p:nvSpPr>
          <p:cNvPr id="65" name="object 65"/>
          <p:cNvSpPr txBox="1"/>
          <p:nvPr/>
        </p:nvSpPr>
        <p:spPr>
          <a:xfrm>
            <a:off x="957947" y="28638503"/>
            <a:ext cx="12329373" cy="569387"/>
          </a:xfrm>
          <a:prstGeom prst="rect">
            <a:avLst/>
          </a:prstGeom>
        </p:spPr>
        <p:txBody>
          <a:bodyPr vert="horz" wrap="square" lIns="0" tIns="0" rIns="0" bIns="0" rtlCol="0">
            <a:spAutoFit/>
          </a:bodyPr>
          <a:lstStyle/>
          <a:p>
            <a:pPr marL="23293"/>
            <a:r>
              <a:rPr sz="3700" spc="348" dirty="0">
                <a:solidFill>
                  <a:srgbClr val="FFFFFF"/>
                </a:solidFill>
                <a:latin typeface="Calibri"/>
                <a:cs typeface="Calibri"/>
              </a:rPr>
              <a:t>Department </a:t>
            </a:r>
            <a:r>
              <a:rPr sz="3700" spc="321" dirty="0">
                <a:solidFill>
                  <a:srgbClr val="FFFFFF"/>
                </a:solidFill>
                <a:latin typeface="Calibri"/>
                <a:cs typeface="Calibri"/>
              </a:rPr>
              <a:t>of </a:t>
            </a:r>
            <a:r>
              <a:rPr sz="3700" spc="330" dirty="0">
                <a:solidFill>
                  <a:srgbClr val="FFFFFF"/>
                </a:solidFill>
                <a:latin typeface="Calibri"/>
                <a:cs typeface="Calibri"/>
              </a:rPr>
              <a:t>Curriculum </a:t>
            </a:r>
            <a:r>
              <a:rPr sz="3700" spc="374" dirty="0">
                <a:solidFill>
                  <a:srgbClr val="FFFFFF"/>
                </a:solidFill>
                <a:latin typeface="Calibri"/>
                <a:cs typeface="Calibri"/>
              </a:rPr>
              <a:t>and</a:t>
            </a:r>
            <a:r>
              <a:rPr sz="3700" spc="-9" dirty="0">
                <a:solidFill>
                  <a:srgbClr val="FFFFFF"/>
                </a:solidFill>
                <a:latin typeface="Calibri"/>
                <a:cs typeface="Calibri"/>
              </a:rPr>
              <a:t> </a:t>
            </a:r>
            <a:r>
              <a:rPr sz="3700" spc="293" dirty="0">
                <a:solidFill>
                  <a:srgbClr val="FFFFFF"/>
                </a:solidFill>
                <a:latin typeface="Calibri"/>
                <a:cs typeface="Calibri"/>
              </a:rPr>
              <a:t>Instruction</a:t>
            </a:r>
            <a:endParaRPr sz="3700" dirty="0">
              <a:latin typeface="Calibri"/>
              <a:cs typeface="Calibri"/>
            </a:endParaRPr>
          </a:p>
        </p:txBody>
      </p:sp>
      <p:sp>
        <p:nvSpPr>
          <p:cNvPr id="66" name="object 66"/>
          <p:cNvSpPr txBox="1"/>
          <p:nvPr/>
        </p:nvSpPr>
        <p:spPr>
          <a:xfrm>
            <a:off x="3810000" y="29260801"/>
            <a:ext cx="5827486" cy="569387"/>
          </a:xfrm>
          <a:prstGeom prst="rect">
            <a:avLst/>
          </a:prstGeom>
        </p:spPr>
        <p:txBody>
          <a:bodyPr vert="horz" wrap="square" lIns="0" tIns="0" rIns="0" bIns="0" rtlCol="0">
            <a:spAutoFit/>
          </a:bodyPr>
          <a:lstStyle/>
          <a:p>
            <a:pPr marL="23293"/>
            <a:r>
              <a:rPr sz="3700" spc="312" dirty="0">
                <a:solidFill>
                  <a:srgbClr val="FFFFFF"/>
                </a:solidFill>
                <a:latin typeface="Calibri"/>
                <a:cs typeface="Calibri"/>
              </a:rPr>
              <a:t>education.uconn.edu</a:t>
            </a:r>
            <a:endParaRPr sz="3700" dirty="0">
              <a:latin typeface="Calibri"/>
              <a:cs typeface="Calibri"/>
            </a:endParaRPr>
          </a:p>
        </p:txBody>
      </p:sp>
      <p:sp>
        <p:nvSpPr>
          <p:cNvPr id="67" name="object 67"/>
          <p:cNvSpPr txBox="1"/>
          <p:nvPr/>
        </p:nvSpPr>
        <p:spPr>
          <a:xfrm>
            <a:off x="27771326" y="28697707"/>
            <a:ext cx="8887992" cy="569387"/>
          </a:xfrm>
          <a:prstGeom prst="rect">
            <a:avLst/>
          </a:prstGeom>
        </p:spPr>
        <p:txBody>
          <a:bodyPr vert="horz" wrap="square" lIns="0" tIns="0" rIns="0" bIns="0" rtlCol="0">
            <a:spAutoFit/>
          </a:bodyPr>
          <a:lstStyle/>
          <a:p>
            <a:pPr marL="23293"/>
            <a:r>
              <a:rPr lang="en-US" sz="3700" spc="385" dirty="0">
                <a:solidFill>
                  <a:srgbClr val="FFFFFF"/>
                </a:solidFill>
                <a:latin typeface="Calibri"/>
                <a:cs typeface="Calibri"/>
              </a:rPr>
              <a:t>249 Glenbrook Road, Unit 3033</a:t>
            </a:r>
            <a:endParaRPr sz="3700" dirty="0">
              <a:latin typeface="Calibri"/>
              <a:cs typeface="Calibri"/>
            </a:endParaRPr>
          </a:p>
        </p:txBody>
      </p:sp>
      <p:sp>
        <p:nvSpPr>
          <p:cNvPr id="68" name="object 68"/>
          <p:cNvSpPr txBox="1"/>
          <p:nvPr/>
        </p:nvSpPr>
        <p:spPr>
          <a:xfrm>
            <a:off x="30057584" y="29289245"/>
            <a:ext cx="4315645" cy="569387"/>
          </a:xfrm>
          <a:prstGeom prst="rect">
            <a:avLst/>
          </a:prstGeom>
        </p:spPr>
        <p:txBody>
          <a:bodyPr vert="horz" wrap="square" lIns="0" tIns="0" rIns="0" bIns="0" rtlCol="0">
            <a:spAutoFit/>
          </a:bodyPr>
          <a:lstStyle/>
          <a:p>
            <a:pPr marL="23293"/>
            <a:r>
              <a:rPr sz="3700" spc="284" dirty="0">
                <a:solidFill>
                  <a:srgbClr val="FFFFFF"/>
                </a:solidFill>
                <a:latin typeface="Calibri"/>
                <a:cs typeface="Calibri"/>
              </a:rPr>
              <a:t>Storrs, </a:t>
            </a:r>
            <a:r>
              <a:rPr sz="3700" spc="614" dirty="0">
                <a:solidFill>
                  <a:srgbClr val="FFFFFF"/>
                </a:solidFill>
                <a:latin typeface="Calibri"/>
                <a:cs typeface="Calibri"/>
              </a:rPr>
              <a:t>CT</a:t>
            </a:r>
            <a:r>
              <a:rPr sz="3700" spc="101" dirty="0">
                <a:solidFill>
                  <a:srgbClr val="FFFFFF"/>
                </a:solidFill>
                <a:latin typeface="Calibri"/>
                <a:cs typeface="Calibri"/>
              </a:rPr>
              <a:t> </a:t>
            </a:r>
            <a:r>
              <a:rPr sz="3700" spc="504" dirty="0">
                <a:solidFill>
                  <a:srgbClr val="FFFFFF"/>
                </a:solidFill>
                <a:latin typeface="Calibri"/>
                <a:cs typeface="Calibri"/>
              </a:rPr>
              <a:t>06269</a:t>
            </a:r>
            <a:endParaRPr sz="3700">
              <a:latin typeface="Calibri"/>
              <a:cs typeface="Calibri"/>
            </a:endParaRPr>
          </a:p>
        </p:txBody>
      </p:sp>
      <p:sp>
        <p:nvSpPr>
          <p:cNvPr id="69" name="object 69"/>
          <p:cNvSpPr/>
          <p:nvPr/>
        </p:nvSpPr>
        <p:spPr>
          <a:xfrm>
            <a:off x="1143001" y="29565600"/>
            <a:ext cx="2248049" cy="0"/>
          </a:xfrm>
          <a:custGeom>
            <a:avLst/>
            <a:gdLst/>
            <a:ahLst/>
            <a:cxnLst/>
            <a:rect l="l" t="t" r="r" b="b"/>
            <a:pathLst>
              <a:path w="1123314">
                <a:moveTo>
                  <a:pt x="0" y="0"/>
                </a:moveTo>
                <a:lnTo>
                  <a:pt x="1123240" y="0"/>
                </a:lnTo>
              </a:path>
            </a:pathLst>
          </a:custGeom>
          <a:ln w="12691">
            <a:solidFill>
              <a:srgbClr val="FFFFFF"/>
            </a:solidFill>
          </a:ln>
        </p:spPr>
        <p:txBody>
          <a:bodyPr wrap="square" lIns="0" tIns="0" rIns="0" bIns="0" rtlCol="0"/>
          <a:lstStyle/>
          <a:p>
            <a:endParaRPr/>
          </a:p>
        </p:txBody>
      </p:sp>
      <p:sp>
        <p:nvSpPr>
          <p:cNvPr id="70" name="object 70"/>
          <p:cNvSpPr/>
          <p:nvPr/>
        </p:nvSpPr>
        <p:spPr>
          <a:xfrm>
            <a:off x="27813001" y="29623746"/>
            <a:ext cx="1981181" cy="0"/>
          </a:xfrm>
          <a:custGeom>
            <a:avLst/>
            <a:gdLst/>
            <a:ahLst/>
            <a:cxnLst/>
            <a:rect l="l" t="t" r="r" b="b"/>
            <a:pathLst>
              <a:path w="989965">
                <a:moveTo>
                  <a:pt x="0" y="0"/>
                </a:moveTo>
                <a:lnTo>
                  <a:pt x="989974" y="0"/>
                </a:lnTo>
              </a:path>
            </a:pathLst>
          </a:custGeom>
          <a:ln w="12691">
            <a:solidFill>
              <a:srgbClr val="FFFFFF"/>
            </a:solidFill>
          </a:ln>
        </p:spPr>
        <p:txBody>
          <a:bodyPr wrap="square" lIns="0" tIns="0" rIns="0" bIns="0" rtlCol="0"/>
          <a:lstStyle/>
          <a:p>
            <a:endParaRPr/>
          </a:p>
        </p:txBody>
      </p:sp>
      <p:sp>
        <p:nvSpPr>
          <p:cNvPr id="71" name="object 71"/>
          <p:cNvSpPr/>
          <p:nvPr/>
        </p:nvSpPr>
        <p:spPr>
          <a:xfrm>
            <a:off x="34582103" y="29623746"/>
            <a:ext cx="1981181" cy="0"/>
          </a:xfrm>
          <a:custGeom>
            <a:avLst/>
            <a:gdLst/>
            <a:ahLst/>
            <a:cxnLst/>
            <a:rect l="l" t="t" r="r" b="b"/>
            <a:pathLst>
              <a:path w="989965">
                <a:moveTo>
                  <a:pt x="0" y="0"/>
                </a:moveTo>
                <a:lnTo>
                  <a:pt x="989974" y="0"/>
                </a:lnTo>
              </a:path>
            </a:pathLst>
          </a:custGeom>
          <a:ln w="12691">
            <a:solidFill>
              <a:srgbClr val="FFFFFF"/>
            </a:solidFill>
          </a:ln>
        </p:spPr>
        <p:txBody>
          <a:bodyPr wrap="square" lIns="0" tIns="0" rIns="0" bIns="0" rtlCol="0"/>
          <a:lstStyle/>
          <a:p>
            <a:endParaRPr/>
          </a:p>
        </p:txBody>
      </p:sp>
      <p:sp>
        <p:nvSpPr>
          <p:cNvPr id="72" name="object 72"/>
          <p:cNvSpPr/>
          <p:nvPr/>
        </p:nvSpPr>
        <p:spPr>
          <a:xfrm>
            <a:off x="8839201" y="29641800"/>
            <a:ext cx="2248049" cy="0"/>
          </a:xfrm>
          <a:custGeom>
            <a:avLst/>
            <a:gdLst/>
            <a:ahLst/>
            <a:cxnLst/>
            <a:rect l="l" t="t" r="r" b="b"/>
            <a:pathLst>
              <a:path w="1123315">
                <a:moveTo>
                  <a:pt x="0" y="0"/>
                </a:moveTo>
                <a:lnTo>
                  <a:pt x="1123240" y="0"/>
                </a:lnTo>
              </a:path>
            </a:pathLst>
          </a:custGeom>
          <a:ln w="12691">
            <a:solidFill>
              <a:srgbClr val="FFFFFF"/>
            </a:solidFill>
          </a:ln>
        </p:spPr>
        <p:txBody>
          <a:bodyPr wrap="square" lIns="0" tIns="0" rIns="0" bIns="0" rtlCol="0"/>
          <a:lstStyle/>
          <a:p>
            <a:endParaRPr/>
          </a:p>
        </p:txBody>
      </p:sp>
      <p:pic>
        <p:nvPicPr>
          <p:cNvPr id="93" name="Picture 92" descr="neag-school-of-education-wordmark-side-white.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849601" y="28879801"/>
            <a:ext cx="8554177" cy="914400"/>
          </a:xfrm>
          <a:prstGeom prst="rect">
            <a:avLst/>
          </a:prstGeom>
        </p:spPr>
      </p:pic>
      <p:sp>
        <p:nvSpPr>
          <p:cNvPr id="9" name="Rectangle 8"/>
          <p:cNvSpPr/>
          <p:nvPr/>
        </p:nvSpPr>
        <p:spPr>
          <a:xfrm>
            <a:off x="762000" y="6019800"/>
            <a:ext cx="9448800" cy="6477000"/>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a:p>
        </p:txBody>
      </p:sp>
      <p:sp>
        <p:nvSpPr>
          <p:cNvPr id="104" name="Rectangle 103"/>
          <p:cNvSpPr/>
          <p:nvPr/>
        </p:nvSpPr>
        <p:spPr>
          <a:xfrm>
            <a:off x="762000" y="22098000"/>
            <a:ext cx="9448800" cy="6096000"/>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a:p>
        </p:txBody>
      </p:sp>
      <p:grpSp>
        <p:nvGrpSpPr>
          <p:cNvPr id="12" name="Group 11"/>
          <p:cNvGrpSpPr/>
          <p:nvPr/>
        </p:nvGrpSpPr>
        <p:grpSpPr>
          <a:xfrm rot="331189">
            <a:off x="312567" y="2541069"/>
            <a:ext cx="5026403" cy="2515508"/>
            <a:chOff x="307597" y="2232181"/>
            <a:chExt cx="5864603" cy="2793059"/>
          </a:xfrm>
        </p:grpSpPr>
        <p:sp>
          <p:nvSpPr>
            <p:cNvPr id="11" name="Oval Callout 10"/>
            <p:cNvSpPr/>
            <p:nvPr/>
          </p:nvSpPr>
          <p:spPr>
            <a:xfrm>
              <a:off x="307597" y="2232181"/>
              <a:ext cx="3918854" cy="2667000"/>
            </a:xfrm>
            <a:prstGeom prst="wedgeEllipseCallout">
              <a:avLst/>
            </a:prstGeom>
            <a:solidFill>
              <a:srgbClr val="449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Callout 48"/>
            <p:cNvSpPr/>
            <p:nvPr/>
          </p:nvSpPr>
          <p:spPr>
            <a:xfrm flipH="1">
              <a:off x="2438400" y="2358240"/>
              <a:ext cx="3733800" cy="2667000"/>
            </a:xfrm>
            <a:prstGeom prst="wedgeEllipseCallout">
              <a:avLst/>
            </a:pr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p:nvSpPr>
        <p:spPr>
          <a:xfrm>
            <a:off x="762000" y="12801600"/>
            <a:ext cx="9448800" cy="3733800"/>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a:p>
        </p:txBody>
      </p:sp>
      <p:sp>
        <p:nvSpPr>
          <p:cNvPr id="55" name="Rectangle 54"/>
          <p:cNvSpPr/>
          <p:nvPr/>
        </p:nvSpPr>
        <p:spPr>
          <a:xfrm>
            <a:off x="762000" y="16840200"/>
            <a:ext cx="9448800" cy="4953000"/>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lIns="91434" tIns="45716" rIns="91434" bIns="45716"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2012</TotalTime>
  <Words>997</Words>
  <Application>Microsoft Macintosh PowerPoint</Application>
  <PresentationFormat>Custom</PresentationFormat>
  <Paragraphs>45</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Gotham Medium</vt:lpstr>
      <vt:lpstr>Office Theme</vt:lpstr>
      <vt:lpstr>Document</vt:lpstr>
      <vt:lpstr>Voices of Co-teachers: Exploring Professional Possibilities in Culturally and Linguistically Diverse Elementary Classrooms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PME-NA Poster - Truxaw</dc:title>
  <dc:subject/>
  <dc:creator>Eckert, Rebecca</dc:creator>
  <cp:keywords/>
  <dc:description/>
  <cp:lastModifiedBy>Mary Truxaw</cp:lastModifiedBy>
  <cp:revision>236</cp:revision>
  <cp:lastPrinted>2018-04-04T17:01:37Z</cp:lastPrinted>
  <dcterms:created xsi:type="dcterms:W3CDTF">2016-03-14T15:08:19Z</dcterms:created>
  <dcterms:modified xsi:type="dcterms:W3CDTF">2021-03-03T16:01:07Z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2016-03-13T05:00:00Z</vt:filetime>
  </property>
  <property fmtid="{D5CDD505-2E9C-101B-9397-08002B2CF9AE}" pid="3" name="Creator">
    <vt:lpwstr>Adobe InDesign CC 2015 (Macintosh)</vt:lpwstr>
  </property>
  <property fmtid="{D5CDD505-2E9C-101B-9397-08002B2CF9AE}" pid="4" name="LastSaved">
    <vt:filetime>2016-03-13T05:00:00Z</vt:filetime>
  </property>
</Properties>
</file>